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EE3CA"/>
          </a:solidFill>
        </a:fill>
      </a:tcStyle>
    </a:wholeTbl>
    <a:band2H>
      <a:tcTxStyle/>
      <a:tcStyle>
        <a:tcBdr/>
        <a:fill>
          <a:solidFill>
            <a:srgbClr val="FEF2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latinLnBrk="0">
      <a:lnSpc>
        <a:spcPct val="95000"/>
      </a:lnSpc>
      <a:spcBef>
        <a:spcPts val="800"/>
      </a:spcBef>
      <a:defRPr sz="1200">
        <a:solidFill>
          <a:srgbClr val="917B69"/>
        </a:solidFill>
        <a:latin typeface="+mn-lt"/>
        <a:ea typeface="+mn-ea"/>
        <a:cs typeface="+mn-cs"/>
        <a:sym typeface="Arial"/>
      </a:defRPr>
    </a:lvl1pPr>
    <a:lvl2pPr indent="228600" latinLnBrk="0">
      <a:lnSpc>
        <a:spcPct val="95000"/>
      </a:lnSpc>
      <a:spcBef>
        <a:spcPts val="800"/>
      </a:spcBef>
      <a:defRPr sz="1200">
        <a:solidFill>
          <a:srgbClr val="917B69"/>
        </a:solidFill>
        <a:latin typeface="+mn-lt"/>
        <a:ea typeface="+mn-ea"/>
        <a:cs typeface="+mn-cs"/>
        <a:sym typeface="Arial"/>
      </a:defRPr>
    </a:lvl2pPr>
    <a:lvl3pPr indent="457200" latinLnBrk="0">
      <a:lnSpc>
        <a:spcPct val="95000"/>
      </a:lnSpc>
      <a:spcBef>
        <a:spcPts val="800"/>
      </a:spcBef>
      <a:defRPr sz="1200">
        <a:solidFill>
          <a:srgbClr val="917B69"/>
        </a:solidFill>
        <a:latin typeface="+mn-lt"/>
        <a:ea typeface="+mn-ea"/>
        <a:cs typeface="+mn-cs"/>
        <a:sym typeface="Arial"/>
      </a:defRPr>
    </a:lvl3pPr>
    <a:lvl4pPr indent="685800" latinLnBrk="0">
      <a:lnSpc>
        <a:spcPct val="95000"/>
      </a:lnSpc>
      <a:spcBef>
        <a:spcPts val="800"/>
      </a:spcBef>
      <a:defRPr sz="1200">
        <a:solidFill>
          <a:srgbClr val="917B69"/>
        </a:solidFill>
        <a:latin typeface="+mn-lt"/>
        <a:ea typeface="+mn-ea"/>
        <a:cs typeface="+mn-cs"/>
        <a:sym typeface="Arial"/>
      </a:defRPr>
    </a:lvl4pPr>
    <a:lvl5pPr indent="914400" latinLnBrk="0">
      <a:lnSpc>
        <a:spcPct val="95000"/>
      </a:lnSpc>
      <a:spcBef>
        <a:spcPts val="800"/>
      </a:spcBef>
      <a:defRPr sz="1200">
        <a:solidFill>
          <a:srgbClr val="917B69"/>
        </a:solidFill>
        <a:latin typeface="+mn-lt"/>
        <a:ea typeface="+mn-ea"/>
        <a:cs typeface="+mn-cs"/>
        <a:sym typeface="Arial"/>
      </a:defRPr>
    </a:lvl5pPr>
    <a:lvl6pPr indent="1143000" latinLnBrk="0">
      <a:lnSpc>
        <a:spcPct val="95000"/>
      </a:lnSpc>
      <a:spcBef>
        <a:spcPts val="800"/>
      </a:spcBef>
      <a:defRPr sz="1200">
        <a:solidFill>
          <a:srgbClr val="917B69"/>
        </a:solidFill>
        <a:latin typeface="+mn-lt"/>
        <a:ea typeface="+mn-ea"/>
        <a:cs typeface="+mn-cs"/>
        <a:sym typeface="Arial"/>
      </a:defRPr>
    </a:lvl6pPr>
    <a:lvl7pPr indent="1371600" latinLnBrk="0">
      <a:lnSpc>
        <a:spcPct val="95000"/>
      </a:lnSpc>
      <a:spcBef>
        <a:spcPts val="800"/>
      </a:spcBef>
      <a:defRPr sz="1200">
        <a:solidFill>
          <a:srgbClr val="917B69"/>
        </a:solidFill>
        <a:latin typeface="+mn-lt"/>
        <a:ea typeface="+mn-ea"/>
        <a:cs typeface="+mn-cs"/>
        <a:sym typeface="Arial"/>
      </a:defRPr>
    </a:lvl7pPr>
    <a:lvl8pPr indent="1600200" latinLnBrk="0">
      <a:lnSpc>
        <a:spcPct val="95000"/>
      </a:lnSpc>
      <a:spcBef>
        <a:spcPts val="800"/>
      </a:spcBef>
      <a:defRPr sz="1200">
        <a:solidFill>
          <a:srgbClr val="917B69"/>
        </a:solidFill>
        <a:latin typeface="+mn-lt"/>
        <a:ea typeface="+mn-ea"/>
        <a:cs typeface="+mn-cs"/>
        <a:sym typeface="Arial"/>
      </a:defRPr>
    </a:lvl8pPr>
    <a:lvl9pPr indent="1828800" latinLnBrk="0">
      <a:lnSpc>
        <a:spcPct val="95000"/>
      </a:lnSpc>
      <a:spcBef>
        <a:spcPts val="800"/>
      </a:spcBef>
      <a:defRPr sz="1200">
        <a:solidFill>
          <a:srgbClr val="917B69"/>
        </a:solidFill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övde Düzeyi Bir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4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Başlık Metni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Başlık Metni</a:t>
            </a:r>
          </a:p>
        </p:txBody>
      </p:sp>
      <p:sp>
        <p:nvSpPr>
          <p:cNvPr id="93" name="Gövde Düzeyi Bir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700"/>
              </a:spcBef>
              <a:buClrTx/>
              <a:buSzTx/>
              <a:buNone/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>
              <a:lnSpc>
                <a:spcPct val="100000"/>
              </a:lnSpc>
              <a:spcBef>
                <a:spcPts val="700"/>
              </a:spcBef>
              <a:buClrTx/>
              <a:buSzTx/>
              <a:buNone/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>
              <a:lnSpc>
                <a:spcPct val="100000"/>
              </a:lnSpc>
              <a:spcBef>
                <a:spcPts val="700"/>
              </a:spcBef>
              <a:buClrTx/>
              <a:buSzTx/>
              <a:buNone/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>
              <a:lnSpc>
                <a:spcPct val="100000"/>
              </a:lnSpc>
              <a:spcBef>
                <a:spcPts val="700"/>
              </a:spcBef>
              <a:buClrTx/>
              <a:buSzTx/>
              <a:buNone/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>
              <a:lnSpc>
                <a:spcPct val="100000"/>
              </a:lnSpc>
              <a:spcBef>
                <a:spcPts val="700"/>
              </a:spcBef>
              <a:buClrTx/>
              <a:buSzTx/>
              <a:buNone/>
              <a:defRPr sz="3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94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428176" y="6404292"/>
            <a:ext cx="258624" cy="269241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Başlık Metni</a:t>
            </a:r>
          </a:p>
        </p:txBody>
      </p:sp>
      <p:sp>
        <p:nvSpPr>
          <p:cNvPr id="102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700"/>
              </a:spcBef>
              <a:buClrTx/>
              <a:buSzPct val="100000"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marL="783771" indent="-326571">
              <a:lnSpc>
                <a:spcPct val="100000"/>
              </a:lnSpc>
              <a:spcBef>
                <a:spcPts val="700"/>
              </a:spcBef>
              <a:buClrTx/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>
              <a:lnSpc>
                <a:spcPct val="100000"/>
              </a:lnSpc>
              <a:spcBef>
                <a:spcPts val="700"/>
              </a:spcBef>
              <a:buClrTx/>
              <a:buFont typeface="Arial"/>
              <a:buChar char="•"/>
              <a:defRPr sz="3200"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>
              <a:lnSpc>
                <a:spcPct val="100000"/>
              </a:lnSpc>
              <a:spcBef>
                <a:spcPts val="700"/>
              </a:spcBef>
              <a:buClrTx/>
              <a:buFont typeface="Arial"/>
              <a:buChar char="–"/>
              <a:defRPr sz="3200">
                <a:latin typeface="Calibri"/>
                <a:ea typeface="Calibri"/>
                <a:cs typeface="Calibri"/>
                <a:sym typeface="Calibri"/>
              </a:defRPr>
            </a:lvl4pPr>
            <a:lvl5pPr marL="2194560" indent="-365760">
              <a:lnSpc>
                <a:spcPct val="100000"/>
              </a:lnSpc>
              <a:spcBef>
                <a:spcPts val="700"/>
              </a:spcBef>
              <a:buClrTx/>
              <a:buFont typeface="Arial"/>
              <a:defRPr sz="32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103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8428176" y="6404292"/>
            <a:ext cx="258624" cy="269241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ikdörtgen"/>
          <p:cNvSpPr/>
          <p:nvPr/>
        </p:nvSpPr>
        <p:spPr>
          <a:xfrm>
            <a:off x="0" y="1128712"/>
            <a:ext cx="1497013" cy="2286001"/>
          </a:xfrm>
          <a:prstGeom prst="rect">
            <a:avLst/>
          </a:prstGeom>
          <a:solidFill>
            <a:srgbClr val="923222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800"/>
            </a:pPr>
            <a:endParaRPr/>
          </a:p>
        </p:txBody>
      </p:sp>
      <p:pic>
        <p:nvPicPr>
          <p:cNvPr id="22" name="NVS" descr="NVS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3462" y="5702300"/>
            <a:ext cx="2209801" cy="774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NVS" descr="NVS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1875" y="5703887"/>
            <a:ext cx="2209800" cy="774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NVS" descr="NVS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1875" y="5703887"/>
            <a:ext cx="2209800" cy="774701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3683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övde Düzeyi Bir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54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62812" y="6273800"/>
            <a:ext cx="1604963" cy="563563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5262" y="6270625"/>
            <a:ext cx="1590676" cy="517525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Gövde Düzeyi Bir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71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"/>
          <p:cNvSpPr/>
          <p:nvPr/>
        </p:nvSpPr>
        <p:spPr>
          <a:xfrm>
            <a:off x="0" y="1125537"/>
            <a:ext cx="9140825" cy="63501"/>
          </a:xfrm>
          <a:prstGeom prst="rect">
            <a:avLst/>
          </a:prstGeom>
          <a:solidFill>
            <a:srgbClr val="6A554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800"/>
            </a:pPr>
            <a:endParaRPr/>
          </a:p>
        </p:txBody>
      </p:sp>
      <p:pic>
        <p:nvPicPr>
          <p:cNvPr id="3" name="NVS RGB" descr="NVS RGB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7272337" y="6343650"/>
            <a:ext cx="1292226" cy="31115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Gövde Düzeyi Bir…"/>
          <p:cNvSpPr txBox="1">
            <a:spLocks noGrp="1"/>
          </p:cNvSpPr>
          <p:nvPr>
            <p:ph type="body" idx="1"/>
          </p:nvPr>
        </p:nvSpPr>
        <p:spPr>
          <a:xfrm>
            <a:off x="527050" y="1346200"/>
            <a:ext cx="8312150" cy="494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Gövde Düzeyi Bir</a:t>
            </a:r>
          </a:p>
          <a:p>
            <a:pPr lvl="1"/>
            <a:r>
              <a:t>Gövde Düzeyi İki</a:t>
            </a:r>
          </a:p>
          <a:p>
            <a:pPr lvl="2"/>
            <a:r>
              <a:t>Gövde Düzeyi Üç</a:t>
            </a:r>
          </a:p>
          <a:p>
            <a:pPr lvl="3"/>
            <a:r>
              <a:t>Gövde Düzeyi Dört</a:t>
            </a:r>
          </a:p>
          <a:p>
            <a:pPr lvl="4"/>
            <a:r>
              <a:t>Gövde Düzeyi Beş</a:t>
            </a:r>
          </a:p>
        </p:txBody>
      </p:sp>
      <p:sp>
        <p:nvSpPr>
          <p:cNvPr id="5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538162" y="6402387"/>
            <a:ext cx="231277" cy="21470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900">
                <a:solidFill>
                  <a:srgbClr val="7F7F7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Başlık Metni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Başlık Metni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914400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923222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923222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923222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923222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923222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l" defTabSz="914400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923222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l" defTabSz="914400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923222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l" defTabSz="914400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923222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l" defTabSz="914400" rtl="0" latinLnBrk="0">
        <a:lnSpc>
          <a:spcPct val="9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rgbClr val="923222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233362" marR="0" indent="-233362" algn="l" defTabSz="914400" rtl="0" latinLnBrk="0">
        <a:lnSpc>
          <a:spcPct val="95000"/>
        </a:lnSpc>
        <a:spcBef>
          <a:spcPts val="2100"/>
        </a:spcBef>
        <a:spcAft>
          <a:spcPts val="0"/>
        </a:spcAft>
        <a:buClr>
          <a:schemeClr val="accent1"/>
        </a:buClr>
        <a:buSzPct val="110000"/>
        <a:buFontTx/>
        <a:buChar char="»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431165" marR="0" indent="-196215" algn="l" defTabSz="914400" rtl="0" latinLnBrk="0">
        <a:lnSpc>
          <a:spcPct val="95000"/>
        </a:lnSpc>
        <a:spcBef>
          <a:spcPts val="2100"/>
        </a:spcBef>
        <a:spcAft>
          <a:spcPts val="0"/>
        </a:spcAft>
        <a:buClr>
          <a:schemeClr val="accent1"/>
        </a:buClr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637116" marR="0" indent="-237066" algn="l" defTabSz="914400" rtl="0" latinLnBrk="0">
        <a:lnSpc>
          <a:spcPct val="95000"/>
        </a:lnSpc>
        <a:spcBef>
          <a:spcPts val="2100"/>
        </a:spcBef>
        <a:spcAft>
          <a:spcPts val="0"/>
        </a:spcAft>
        <a:buClr>
          <a:schemeClr val="accent1"/>
        </a:buClr>
        <a:buSzPct val="100000"/>
        <a:buFontTx/>
        <a:buChar char="-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838993" marR="0" indent="-259556" algn="l" defTabSz="914400" rtl="0" latinLnBrk="0">
        <a:lnSpc>
          <a:spcPct val="95000"/>
        </a:lnSpc>
        <a:spcBef>
          <a:spcPts val="2100"/>
        </a:spcBef>
        <a:spcAft>
          <a:spcPts val="0"/>
        </a:spcAft>
        <a:buClr>
          <a:schemeClr val="accent1"/>
        </a:buClr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1034369" marR="0" indent="-280307" algn="l" defTabSz="914400" rtl="0" latinLnBrk="0">
        <a:lnSpc>
          <a:spcPct val="95000"/>
        </a:lnSpc>
        <a:spcBef>
          <a:spcPts val="2100"/>
        </a:spcBef>
        <a:spcAft>
          <a:spcPts val="0"/>
        </a:spcAft>
        <a:buClr>
          <a:schemeClr val="accent1"/>
        </a:buClr>
        <a:buSzPct val="100000"/>
        <a:buFontTx/>
        <a:buChar char="»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1491569" marR="0" indent="-280307" algn="l" defTabSz="914400" rtl="0" latinLnBrk="0">
        <a:lnSpc>
          <a:spcPct val="95000"/>
        </a:lnSpc>
        <a:spcBef>
          <a:spcPts val="2100"/>
        </a:spcBef>
        <a:spcAft>
          <a:spcPts val="0"/>
        </a:spcAft>
        <a:buClr>
          <a:schemeClr val="accent1"/>
        </a:buClr>
        <a:buSzPct val="100000"/>
        <a:buFont typeface="Wingdings"/>
        <a:buChar char="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1948769" marR="0" indent="-280307" algn="l" defTabSz="914400" rtl="0" latinLnBrk="0">
        <a:lnSpc>
          <a:spcPct val="95000"/>
        </a:lnSpc>
        <a:spcBef>
          <a:spcPts val="2100"/>
        </a:spcBef>
        <a:spcAft>
          <a:spcPts val="0"/>
        </a:spcAft>
        <a:buClr>
          <a:schemeClr val="accent1"/>
        </a:buClr>
        <a:buSzPct val="100000"/>
        <a:buFont typeface="Wingdings"/>
        <a:buChar char="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2405969" marR="0" indent="-280307" algn="l" defTabSz="914400" rtl="0" latinLnBrk="0">
        <a:lnSpc>
          <a:spcPct val="95000"/>
        </a:lnSpc>
        <a:spcBef>
          <a:spcPts val="2100"/>
        </a:spcBef>
        <a:spcAft>
          <a:spcPts val="0"/>
        </a:spcAft>
        <a:buClr>
          <a:schemeClr val="accent1"/>
        </a:buClr>
        <a:buSzPct val="100000"/>
        <a:buFont typeface="Wingdings"/>
        <a:buChar char="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2863169" marR="0" indent="-280307" algn="l" defTabSz="914400" rtl="0" latinLnBrk="0">
        <a:lnSpc>
          <a:spcPct val="95000"/>
        </a:lnSpc>
        <a:spcBef>
          <a:spcPts val="2100"/>
        </a:spcBef>
        <a:spcAft>
          <a:spcPts val="0"/>
        </a:spcAft>
        <a:buClr>
          <a:schemeClr val="accent1"/>
        </a:buClr>
        <a:buSzPct val="100000"/>
        <a:buFont typeface="Wingdings"/>
        <a:buChar char="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3" name="Alt Başlık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14" name="Resim 3" descr="Resim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504" y="-18582"/>
            <a:ext cx="9001001" cy="6750751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Metin kutusu 4"/>
          <p:cNvSpPr txBox="1"/>
          <p:nvPr/>
        </p:nvSpPr>
        <p:spPr>
          <a:xfrm>
            <a:off x="863588" y="5572223"/>
            <a:ext cx="7488833" cy="548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pPr>
              <a:defRPr b="1">
                <a:latin typeface="Calibri"/>
                <a:ea typeface="Calibri"/>
                <a:cs typeface="Calibri"/>
                <a:sym typeface="Calibri"/>
              </a:defRPr>
            </a:pPr>
            <a:r>
              <a:rPr b="0">
                <a:latin typeface="+mn-lt"/>
                <a:ea typeface="+mn-ea"/>
                <a:cs typeface="+mn-cs"/>
                <a:sym typeface="Arial"/>
              </a:rPr>
              <a:t>Göğüs Hastalıklarında Acil Semptomlar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Kronik Dispne Ayırıcı Tanı"/>
          <p:cNvSpPr txBox="1">
            <a:spLocks noGrp="1"/>
          </p:cNvSpPr>
          <p:nvPr>
            <p:ph type="title" idx="4294967295"/>
          </p:nvPr>
        </p:nvSpPr>
        <p:spPr>
          <a:xfrm>
            <a:off x="539750" y="306387"/>
            <a:ext cx="8318500" cy="80168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75000"/>
              </a:lnSpc>
              <a:defRPr>
                <a:solidFill>
                  <a:schemeClr val="accent5"/>
                </a:solidFill>
              </a:defRPr>
            </a:lvl1pPr>
          </a:lstStyle>
          <a:p>
            <a:r>
              <a:t>Kronik Dispne Ayırıcı Tanı</a:t>
            </a:r>
          </a:p>
        </p:txBody>
      </p:sp>
      <p:graphicFrame>
        <p:nvGraphicFramePr>
          <p:cNvPr id="163" name="Tablo"/>
          <p:cNvGraphicFramePr/>
          <p:nvPr/>
        </p:nvGraphicFramePr>
        <p:xfrm>
          <a:off x="523875" y="914400"/>
          <a:ext cx="7999412" cy="6007666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5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2750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Anatomik Bölge/Yapı</a:t>
                      </a:r>
                    </a:p>
                  </a:txBody>
                  <a:tcPr marL="45703" marR="45703" marT="45703" marB="45703" horzOverflow="overflow"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Patoloji</a:t>
                      </a:r>
                    </a:p>
                  </a:txBody>
                  <a:tcPr marL="45703" marR="45703" marT="45703" marB="45703" horzOverflow="overflow"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Risk Faktörleri</a:t>
                      </a:r>
                    </a:p>
                  </a:txBody>
                  <a:tcPr marL="45703" marR="45703" marT="45703" marB="45703" horzOverflow="overflow"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1362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Üst Hava Yolları</a:t>
                      </a:r>
                    </a:p>
                  </a:txBody>
                  <a:tcPr marL="45703" marR="45703" marT="45703" marB="45703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Vokal Kord Disfonksiyonu</a:t>
                      </a:r>
                    </a:p>
                  </a:txBody>
                  <a:tcPr marL="45703" marR="45703" marT="45703" marB="45703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Baş, boyun, akciğer kanseri
Cerrahi
Kafa travması
Endotrakeal entübayon
Viral enfeksiyon
Psikiyatrik Bozukluk</a:t>
                      </a:r>
                    </a:p>
                  </a:txBody>
                  <a:tcPr marL="45703" marR="45703" marT="45703" marB="45703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762">
                <a:tc>
                  <a:txBody>
                    <a:bodyPr/>
                    <a:lstStyle/>
                    <a:p>
                      <a:pPr>
                        <a:defRPr sz="1800"/>
                      </a:pPr>
                      <a:endParaRPr/>
                    </a:p>
                  </a:txBody>
                  <a:tcPr marL="45703" marR="45703" marT="45703" marB="45703" horzOverflow="overflow">
                    <a:solidFill>
                      <a:srgbClr val="FEF2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Subglottik Stenoz</a:t>
                      </a:r>
                    </a:p>
                  </a:txBody>
                  <a:tcPr marL="45703" marR="45703" marT="45703" marB="45703" horzOverflow="overflow">
                    <a:solidFill>
                      <a:srgbClr val="FEF2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ANCA pozitif vaskulit
Endotrakeal entübasyon</a:t>
                      </a:r>
                    </a:p>
                  </a:txBody>
                  <a:tcPr marL="45703" marR="45703" marT="45703" marB="45703" horzOverflow="overflow">
                    <a:solidFill>
                      <a:srgbClr val="FEF2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1612">
                <a:tc>
                  <a:txBody>
                    <a:bodyPr/>
                    <a:lstStyle/>
                    <a:p>
                      <a:pPr>
                        <a:defRPr sz="1800"/>
                      </a:pPr>
                      <a:endParaRPr/>
                    </a:p>
                  </a:txBody>
                  <a:tcPr marL="45703" marR="45703" marT="45703" marB="45703" horzOverflow="overflow"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Kısmi obstrüksiyon yapan lezyonlar</a:t>
                      </a:r>
                    </a:p>
                  </a:txBody>
                  <a:tcPr marL="45703" marR="45703" marT="45703" marB="45703" horzOverflow="overflow"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Kanser
Granülomatöz inflamasyon</a:t>
                      </a:r>
                    </a:p>
                  </a:txBody>
                  <a:tcPr marL="45703" marR="45703" marT="45703" marB="45703" horzOverflow="overflow"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71612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Tiroid</a:t>
                      </a:r>
                    </a:p>
                  </a:txBody>
                  <a:tcPr marL="45703" marR="45703" marT="45703" marB="45703" horzOverflow="overflow">
                    <a:solidFill>
                      <a:srgbClr val="FEF2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Tirotoksikoz
Hipotiroidi</a:t>
                      </a:r>
                    </a:p>
                  </a:txBody>
                  <a:tcPr marL="45703" marR="45703" marT="45703" marB="45703" horzOverflow="overflow">
                    <a:solidFill>
                      <a:srgbClr val="FEF2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Otoimmunite
Viral enfeksiyonlar</a:t>
                      </a:r>
                    </a:p>
                  </a:txBody>
                  <a:tcPr marL="45703" marR="45703" marT="45703" marB="45703" horzOverflow="overflow">
                    <a:solidFill>
                      <a:srgbClr val="FEF2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4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Kronik Dispne Ayırıcı Tanı"/>
          <p:cNvSpPr txBox="1">
            <a:spLocks noGrp="1"/>
          </p:cNvSpPr>
          <p:nvPr>
            <p:ph type="title" idx="4294967295"/>
          </p:nvPr>
        </p:nvSpPr>
        <p:spPr>
          <a:xfrm>
            <a:off x="539750" y="306387"/>
            <a:ext cx="8318500" cy="80168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75000"/>
              </a:lnSpc>
              <a:defRPr>
                <a:solidFill>
                  <a:schemeClr val="accent5"/>
                </a:solidFill>
              </a:defRPr>
            </a:lvl1pPr>
          </a:lstStyle>
          <a:p>
            <a:r>
              <a:t>Kronik Dispne Ayırıcı Tanı</a:t>
            </a:r>
          </a:p>
        </p:txBody>
      </p:sp>
      <p:graphicFrame>
        <p:nvGraphicFramePr>
          <p:cNvPr id="167" name="Tablo"/>
          <p:cNvGraphicFramePr/>
          <p:nvPr/>
        </p:nvGraphicFramePr>
        <p:xfrm>
          <a:off x="523875" y="914400"/>
          <a:ext cx="7999412" cy="4696419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5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2750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Anatomik Bölge/Yapı</a:t>
                      </a:r>
                    </a:p>
                  </a:txBody>
                  <a:tcPr marL="45700" marR="45700" marT="45700" marB="45700" horzOverflow="overflow"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Patoloji</a:t>
                      </a:r>
                    </a:p>
                  </a:txBody>
                  <a:tcPr marL="45700" marR="45700" marT="45700" marB="45700" horzOverflow="overflow"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Risk Faktörleri</a:t>
                      </a:r>
                    </a:p>
                  </a:txBody>
                  <a:tcPr marL="45700" marR="45700" marT="45700" marB="45700" horzOverflow="overflow"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4737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Kan</a:t>
                      </a:r>
                    </a:p>
                  </a:txBody>
                  <a:tcPr marL="45700" marR="45700" marT="45700" marB="45700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Anemi</a:t>
                      </a:r>
                    </a:p>
                  </a:txBody>
                  <a:tcPr marL="45700" marR="45700" marT="45700" marB="45700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Kemoterapi
KBY
GİS kanama</a:t>
                      </a:r>
                    </a:p>
                  </a:txBody>
                  <a:tcPr marL="45700" marR="45700" marT="45700" marB="45700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6725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Kalp</a:t>
                      </a:r>
                    </a:p>
                  </a:txBody>
                  <a:tcPr marL="45700" marR="45700" marT="45700" marB="45700" horzOverflow="overflow">
                    <a:solidFill>
                      <a:srgbClr val="FEF2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Sistolik kalp yetmezliği</a:t>
                      </a:r>
                    </a:p>
                    <a:p>
                      <a:pPr>
                        <a:defRPr sz="1800"/>
                      </a:pPr>
                      <a:r>
                        <a:t>Diastolik Kalp Yetmezliği</a:t>
                      </a:r>
                    </a:p>
                    <a:p>
                      <a:pPr>
                        <a:defRPr sz="1800"/>
                      </a:pPr>
                      <a:r>
                        <a:t>Perikardiyal hastalık</a:t>
                      </a:r>
                    </a:p>
                    <a:p>
                      <a:pPr>
                        <a:defRPr sz="1800"/>
                      </a:pPr>
                      <a:r>
                        <a:t>Kapak patolojisi</a:t>
                      </a:r>
                    </a:p>
                    <a:p>
                      <a:pPr>
                        <a:defRPr sz="1800"/>
                      </a:pPr>
                      <a:r>
                        <a:t>İntrakardiyak şant</a:t>
                      </a:r>
                    </a:p>
                  </a:txBody>
                  <a:tcPr marL="45700" marR="45700" marT="45700" marB="45700" horzOverflow="overflow">
                    <a:solidFill>
                      <a:srgbClr val="FEF2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MI
HT, obesite
Perikardit
Mitral ve aort kapak yetmezliği
PFO, VSD</a:t>
                      </a:r>
                    </a:p>
                  </a:txBody>
                  <a:tcPr marL="45700" marR="45700" marT="45700" marB="45700" horzOverflow="overflow">
                    <a:solidFill>
                      <a:srgbClr val="FEF2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1612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Akciğer</a:t>
                      </a:r>
                    </a:p>
                    <a:p>
                      <a:pPr>
                        <a:defRPr sz="1800"/>
                      </a:pPr>
                      <a:endParaRPr/>
                    </a:p>
                    <a:p>
                      <a:pPr>
                        <a:defRPr sz="1800"/>
                      </a:pPr>
                      <a:r>
                        <a:t>Hava Yolu</a:t>
                      </a:r>
                    </a:p>
                  </a:txBody>
                  <a:tcPr marL="45700" marR="45700" marT="45700" marB="45700" horzOverflow="overflow"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endParaRPr/>
                    </a:p>
                    <a:p>
                      <a:pPr>
                        <a:defRPr sz="1800"/>
                      </a:pPr>
                      <a:endParaRPr/>
                    </a:p>
                    <a:p>
                      <a:pPr>
                        <a:defRPr sz="1800"/>
                      </a:pPr>
                      <a:r>
                        <a:t>KOAH</a:t>
                      </a:r>
                    </a:p>
                    <a:p>
                      <a:pPr>
                        <a:defRPr sz="1800"/>
                      </a:pPr>
                      <a:r>
                        <a:t>Astım</a:t>
                      </a:r>
                    </a:p>
                  </a:txBody>
                  <a:tcPr marL="45700" marR="45700" marT="45700" marB="45700" horzOverflow="overflow"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endParaRPr/>
                    </a:p>
                    <a:p>
                      <a:pPr>
                        <a:defRPr sz="1800"/>
                      </a:pPr>
                      <a:endParaRPr/>
                    </a:p>
                    <a:p>
                      <a:pPr>
                        <a:defRPr sz="1800"/>
                      </a:pPr>
                      <a:r>
                        <a:t>Sigara, ⍶ 1 AT eksikliği</a:t>
                      </a:r>
                    </a:p>
                    <a:p>
                      <a:pPr>
                        <a:defRPr sz="1800"/>
                      </a:pPr>
                      <a:r>
                        <a:t>Atopi, genetik yatkınlık</a:t>
                      </a:r>
                    </a:p>
                  </a:txBody>
                  <a:tcPr marL="45700" marR="45700" marT="45700" marB="45700" horzOverflow="overflow"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8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538162" y="6402387"/>
            <a:ext cx="222794" cy="21470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Kronik Dispne Ayırıcı Tanı"/>
          <p:cNvSpPr txBox="1">
            <a:spLocks noGrp="1"/>
          </p:cNvSpPr>
          <p:nvPr>
            <p:ph type="title" idx="4294967295"/>
          </p:nvPr>
        </p:nvSpPr>
        <p:spPr>
          <a:xfrm>
            <a:off x="539750" y="306387"/>
            <a:ext cx="8318500" cy="80168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75000"/>
              </a:lnSpc>
              <a:defRPr>
                <a:solidFill>
                  <a:schemeClr val="accent5"/>
                </a:solidFill>
              </a:defRPr>
            </a:lvl1pPr>
          </a:lstStyle>
          <a:p>
            <a:r>
              <a:t>Kronik Dispne Ayırıcı Tanı</a:t>
            </a:r>
          </a:p>
        </p:txBody>
      </p:sp>
      <p:graphicFrame>
        <p:nvGraphicFramePr>
          <p:cNvPr id="171" name="Tablo"/>
          <p:cNvGraphicFramePr/>
          <p:nvPr/>
        </p:nvGraphicFramePr>
        <p:xfrm>
          <a:off x="523875" y="914400"/>
          <a:ext cx="7999412" cy="544195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5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2750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Anatomik Bölge/Yapı</a:t>
                      </a:r>
                    </a:p>
                  </a:txBody>
                  <a:tcPr marL="45717" marR="45717" marT="45717" marB="45717" horzOverflow="overflow"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Patoloji</a:t>
                      </a:r>
                    </a:p>
                  </a:txBody>
                  <a:tcPr marL="45717" marR="45717" marT="45717" marB="45717" horzOverflow="overflow"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Risk Faktörleri</a:t>
                      </a:r>
                    </a:p>
                  </a:txBody>
                  <a:tcPr marL="45717" marR="45717" marT="45717" marB="45717" horzOverflow="overflow"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0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Akciğer</a:t>
                      </a:r>
                    </a:p>
                    <a:p>
                      <a:pPr>
                        <a:defRPr sz="1800"/>
                      </a:pPr>
                      <a:endParaRPr/>
                    </a:p>
                    <a:p>
                      <a:pPr>
                        <a:defRPr sz="1800"/>
                      </a:pPr>
                      <a:r>
                        <a:t>Parenkim</a:t>
                      </a:r>
                    </a:p>
                    <a:p>
                      <a:pPr>
                        <a:defRPr sz="1800"/>
                      </a:pPr>
                      <a:endParaRPr/>
                    </a:p>
                    <a:p>
                      <a:pPr>
                        <a:defRPr sz="1800"/>
                      </a:pPr>
                      <a:endParaRPr/>
                    </a:p>
                    <a:p>
                      <a:pPr>
                        <a:defRPr sz="1800"/>
                      </a:pPr>
                      <a:endParaRPr/>
                    </a:p>
                    <a:p>
                      <a:pPr>
                        <a:defRPr sz="1800"/>
                      </a:pPr>
                      <a:endParaRPr/>
                    </a:p>
                    <a:p>
                      <a:pPr>
                        <a:defRPr sz="1800"/>
                      </a:pPr>
                      <a:endParaRPr/>
                    </a:p>
                    <a:p>
                      <a:pPr>
                        <a:defRPr sz="1800"/>
                      </a:pPr>
                      <a:r>
                        <a:t>Vasküler</a:t>
                      </a:r>
                    </a:p>
                    <a:p>
                      <a:pPr>
                        <a:defRPr sz="1800"/>
                      </a:pPr>
                      <a:endParaRPr/>
                    </a:p>
                    <a:p>
                      <a:pPr>
                        <a:defRPr sz="1800"/>
                      </a:pPr>
                      <a:endParaRPr/>
                    </a:p>
                    <a:p>
                      <a:pPr>
                        <a:defRPr sz="1800"/>
                      </a:pPr>
                      <a:endParaRPr/>
                    </a:p>
                    <a:p>
                      <a:pPr>
                        <a:defRPr sz="1800"/>
                      </a:pPr>
                      <a:endParaRPr/>
                    </a:p>
                    <a:p>
                      <a:pPr>
                        <a:defRPr sz="1800"/>
                      </a:pPr>
                      <a:endParaRPr/>
                    </a:p>
                    <a:p>
                      <a:pPr>
                        <a:defRPr sz="1800"/>
                      </a:pPr>
                      <a:r>
                        <a:t>Plevra</a:t>
                      </a:r>
                    </a:p>
                  </a:txBody>
                  <a:tcPr marL="45717" marR="45717" marT="45717" marB="45717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endParaRPr/>
                    </a:p>
                    <a:p>
                      <a:pPr>
                        <a:defRPr sz="1800"/>
                      </a:pPr>
                      <a:endParaRPr/>
                    </a:p>
                    <a:p>
                      <a:pPr>
                        <a:defRPr sz="1800"/>
                      </a:pPr>
                      <a:r>
                        <a:t>İnterstisyel Akciğer Hastalığı</a:t>
                      </a:r>
                    </a:p>
                    <a:p>
                      <a:pPr>
                        <a:defRPr sz="1800"/>
                      </a:pPr>
                      <a:endParaRPr/>
                    </a:p>
                    <a:p>
                      <a:pPr>
                        <a:defRPr sz="1800"/>
                      </a:pPr>
                      <a:endParaRPr/>
                    </a:p>
                    <a:p>
                      <a:pPr>
                        <a:defRPr sz="1800"/>
                      </a:pPr>
                      <a:endParaRPr/>
                    </a:p>
                    <a:p>
                      <a:pPr>
                        <a:defRPr sz="1800"/>
                      </a:pPr>
                      <a:endParaRPr/>
                    </a:p>
                    <a:p>
                      <a:pPr>
                        <a:defRPr sz="1800"/>
                      </a:pPr>
                      <a:r>
                        <a:t>Pulmoner Arterial Hipertansiyon</a:t>
                      </a:r>
                    </a:p>
                    <a:p>
                      <a:pPr>
                        <a:defRPr sz="1800"/>
                      </a:pPr>
                      <a:endParaRPr/>
                    </a:p>
                    <a:p>
                      <a:pPr>
                        <a:defRPr sz="1800"/>
                      </a:pPr>
                      <a:r>
                        <a:t>Arteriovenöz malformasyon</a:t>
                      </a:r>
                    </a:p>
                    <a:p>
                      <a:pPr>
                        <a:defRPr sz="1800"/>
                      </a:pPr>
                      <a:endParaRPr/>
                    </a:p>
                    <a:p>
                      <a:pPr>
                        <a:defRPr sz="1800"/>
                      </a:pPr>
                      <a:r>
                        <a:t>Plevral effüzyon</a:t>
                      </a:r>
                    </a:p>
                  </a:txBody>
                  <a:tcPr marL="45717" marR="45717" marT="45717" marB="45717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endParaRPr/>
                    </a:p>
                    <a:p>
                      <a:pPr>
                        <a:defRPr sz="1800"/>
                      </a:pPr>
                      <a:endParaRPr/>
                    </a:p>
                    <a:p>
                      <a:pPr>
                        <a:defRPr sz="1800"/>
                      </a:pPr>
                      <a:r>
                        <a:t>İdiopatik interstisyel pnömoni</a:t>
                      </a:r>
                    </a:p>
                    <a:p>
                      <a:pPr>
                        <a:defRPr sz="1800"/>
                      </a:pPr>
                      <a:r>
                        <a:t>Pnömotoksik ilaç reaksiyonu</a:t>
                      </a:r>
                    </a:p>
                    <a:p>
                      <a:pPr>
                        <a:defRPr sz="1800"/>
                      </a:pPr>
                      <a:r>
                        <a:t>Kollojen doku hastalığı</a:t>
                      </a:r>
                    </a:p>
                    <a:p>
                      <a:pPr>
                        <a:defRPr sz="1800"/>
                      </a:pPr>
                      <a:endParaRPr/>
                    </a:p>
                    <a:p>
                      <a:pPr>
                        <a:defRPr sz="1800"/>
                      </a:pPr>
                      <a:r>
                        <a:t>İdiopatik PAH</a:t>
                      </a:r>
                    </a:p>
                    <a:p>
                      <a:pPr>
                        <a:defRPr sz="1800"/>
                      </a:pPr>
                      <a:r>
                        <a:t>KTEPH</a:t>
                      </a:r>
                    </a:p>
                    <a:p>
                      <a:pPr>
                        <a:defRPr sz="1800"/>
                      </a:pPr>
                      <a:r>
                        <a:t>Vaskülit</a:t>
                      </a:r>
                    </a:p>
                    <a:p>
                      <a:pPr>
                        <a:defRPr sz="1800"/>
                      </a:pPr>
                      <a:r>
                        <a:t>OHS</a:t>
                      </a:r>
                    </a:p>
                    <a:p>
                      <a:pPr>
                        <a:defRPr sz="1800"/>
                      </a:pPr>
                      <a:endParaRPr/>
                    </a:p>
                    <a:p>
                      <a:pPr>
                        <a:defRPr sz="1800"/>
                      </a:pPr>
                      <a:endParaRPr/>
                    </a:p>
                    <a:p>
                      <a:pPr>
                        <a:defRPr sz="1800"/>
                      </a:pPr>
                      <a:r>
                        <a:t>Sistolik kalp  yetmezliği</a:t>
                      </a:r>
                    </a:p>
                    <a:p>
                      <a:pPr>
                        <a:defRPr sz="1800"/>
                      </a:pPr>
                      <a:r>
                        <a:t>Kanser</a:t>
                      </a:r>
                    </a:p>
                    <a:p>
                      <a:pPr>
                        <a:defRPr sz="1800"/>
                      </a:pPr>
                      <a:r>
                        <a:t>Enfeksiyon</a:t>
                      </a:r>
                    </a:p>
                    <a:p>
                      <a:pPr>
                        <a:defRPr sz="1800"/>
                      </a:pPr>
                      <a:r>
                        <a:t>Hepatik hidrotoraks</a:t>
                      </a:r>
                    </a:p>
                  </a:txBody>
                  <a:tcPr marL="45717" marR="45717" marT="45717" marB="45717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2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Kronik Dispne Ayırıcı Tanı"/>
          <p:cNvSpPr txBox="1">
            <a:spLocks noGrp="1"/>
          </p:cNvSpPr>
          <p:nvPr>
            <p:ph type="title" idx="4294967295"/>
          </p:nvPr>
        </p:nvSpPr>
        <p:spPr>
          <a:xfrm>
            <a:off x="539750" y="306387"/>
            <a:ext cx="8318500" cy="80168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75000"/>
              </a:lnSpc>
              <a:defRPr>
                <a:solidFill>
                  <a:schemeClr val="accent5"/>
                </a:solidFill>
              </a:defRPr>
            </a:lvl1pPr>
          </a:lstStyle>
          <a:p>
            <a:r>
              <a:t>Kronik Dispne Ayırıcı Tanı</a:t>
            </a:r>
          </a:p>
        </p:txBody>
      </p:sp>
      <p:graphicFrame>
        <p:nvGraphicFramePr>
          <p:cNvPr id="175" name="Tablo"/>
          <p:cNvGraphicFramePr/>
          <p:nvPr/>
        </p:nvGraphicFramePr>
        <p:xfrm>
          <a:off x="523875" y="914400"/>
          <a:ext cx="7999412" cy="539331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5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9412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Anatomik Bölge/Yapı</a:t>
                      </a:r>
                    </a:p>
                  </a:txBody>
                  <a:tcPr marL="45689" marR="45689" marT="45689" marB="45689" horzOverflow="overflow"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Patoloji</a:t>
                      </a:r>
                    </a:p>
                  </a:txBody>
                  <a:tcPr marL="45689" marR="45689" marT="45689" marB="45689" horzOverflow="overflow"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Risk Faktörleri</a:t>
                      </a:r>
                    </a:p>
                  </a:txBody>
                  <a:tcPr marL="45689" marR="45689" marT="45689" marB="45689" horzOverflow="overflow"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Toraks</a:t>
                      </a:r>
                    </a:p>
                  </a:txBody>
                  <a:tcPr marL="45689" marR="45689" marT="45689" marB="45689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Kifoskolyoz</a:t>
                      </a:r>
                    </a:p>
                  </a:txBody>
                  <a:tcPr marL="45689" marR="45689" marT="45689" marB="45689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Konjenital
Osteoporoz</a:t>
                      </a:r>
                    </a:p>
                  </a:txBody>
                  <a:tcPr marL="45689" marR="45689" marT="45689" marB="45689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Solunum Kasları</a:t>
                      </a:r>
                    </a:p>
                  </a:txBody>
                  <a:tcPr marL="45689" marR="45689" marT="45689" marB="45689" horzOverflow="overflow">
                    <a:solidFill>
                      <a:srgbClr val="FEF2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Mekanik yüklenme</a:t>
                      </a:r>
                    </a:p>
                    <a:p>
                      <a:pPr>
                        <a:defRPr sz="1800"/>
                      </a:pPr>
                      <a:endParaRPr/>
                    </a:p>
                    <a:p>
                      <a:pPr>
                        <a:defRPr sz="1800"/>
                      </a:pPr>
                      <a:r>
                        <a:t>Diskinezi/Distoni</a:t>
                      </a:r>
                    </a:p>
                    <a:p>
                      <a:pPr>
                        <a:defRPr sz="1800"/>
                      </a:pPr>
                      <a:r>
                        <a:t>Nörodejeneratif Hastalıklar</a:t>
                      </a:r>
                    </a:p>
                    <a:p>
                      <a:pPr>
                        <a:defRPr sz="1800"/>
                      </a:pPr>
                      <a:endParaRPr/>
                    </a:p>
                    <a:p>
                      <a:pPr>
                        <a:defRPr sz="1800"/>
                      </a:pPr>
                      <a:endParaRPr/>
                    </a:p>
                  </a:txBody>
                  <a:tcPr marL="45689" marR="45689" marT="45689" marB="45689" horzOverflow="overflow">
                    <a:solidFill>
                      <a:srgbClr val="FEF2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Obesite/Gebelik</a:t>
                      </a:r>
                    </a:p>
                  </a:txBody>
                  <a:tcPr marL="45689" marR="45689" marT="45689" marB="45689" horzOverflow="overflow">
                    <a:solidFill>
                      <a:srgbClr val="FEF2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6725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Entegre</a:t>
                      </a:r>
                    </a:p>
                    <a:p>
                      <a:pPr>
                        <a:defRPr sz="1800"/>
                      </a:pPr>
                      <a:endParaRPr/>
                    </a:p>
                    <a:p>
                      <a:pPr>
                        <a:defRPr sz="1800"/>
                      </a:pPr>
                      <a:endParaRPr/>
                    </a:p>
                    <a:p>
                      <a:pPr>
                        <a:defRPr sz="1800"/>
                      </a:pPr>
                      <a:endParaRPr/>
                    </a:p>
                    <a:p>
                      <a:pPr>
                        <a:defRPr sz="1800"/>
                      </a:pPr>
                      <a:r>
                        <a:t>Diğer</a:t>
                      </a:r>
                    </a:p>
                  </a:txBody>
                  <a:tcPr marL="45689" marR="45689" marT="45689" marB="45689" horzOverflow="overflow"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Dekondüsyonsuzluk</a:t>
                      </a:r>
                    </a:p>
                    <a:p>
                      <a:pPr>
                        <a:defRPr sz="1800"/>
                      </a:pPr>
                      <a:endParaRPr/>
                    </a:p>
                    <a:p>
                      <a:pPr>
                        <a:defRPr sz="1800"/>
                      </a:pPr>
                      <a:endParaRPr/>
                    </a:p>
                    <a:p>
                      <a:pPr>
                        <a:defRPr sz="1800"/>
                      </a:pPr>
                      <a:endParaRPr/>
                    </a:p>
                    <a:p>
                      <a:pPr>
                        <a:defRPr sz="1800"/>
                      </a:pPr>
                      <a:r>
                        <a:t>Hiperventilasyon Sendromu</a:t>
                      </a:r>
                    </a:p>
                  </a:txBody>
                  <a:tcPr marL="45689" marR="45689" marT="45689" marB="45689" horzOverflow="overflow"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Obesite</a:t>
                      </a:r>
                    </a:p>
                    <a:p>
                      <a:pPr>
                        <a:defRPr sz="1800"/>
                      </a:pPr>
                      <a:r>
                        <a:t>Sedanter hayat</a:t>
                      </a:r>
                    </a:p>
                    <a:p>
                      <a:pPr>
                        <a:defRPr sz="1800"/>
                      </a:pPr>
                      <a:r>
                        <a:t>Beslenme yetersizliği</a:t>
                      </a:r>
                    </a:p>
                    <a:p>
                      <a:pPr>
                        <a:defRPr sz="1800"/>
                      </a:pPr>
                      <a:endParaRPr/>
                    </a:p>
                    <a:p>
                      <a:pPr>
                        <a:defRPr sz="1800"/>
                      </a:pPr>
                      <a:r>
                        <a:t>Anksiyete</a:t>
                      </a:r>
                    </a:p>
                  </a:txBody>
                  <a:tcPr marL="45689" marR="45689" marT="45689" marB="45689" horzOverflow="overflow"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6" name="Slayt Numarası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" name="Tablo"/>
          <p:cNvGraphicFramePr/>
          <p:nvPr/>
        </p:nvGraphicFramePr>
        <p:xfrm>
          <a:off x="457200" y="774700"/>
          <a:ext cx="8308974" cy="5718475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770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0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4962">
                <a:tc gridSpan="3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 b="1">
                          <a:solidFill>
                            <a:srgbClr val="FFFFFF"/>
                          </a:solidFill>
                        </a:rPr>
                        <a:t>SOLUNUM FONKSİYON TESTLERİ</a:t>
                      </a:r>
                    </a:p>
                  </a:txBody>
                  <a:tcPr marL="45712" marR="45712" marT="45712" marB="45712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E44C1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862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/>
                        <a:t>PATOLOJİ</a:t>
                      </a:r>
                    </a:p>
                  </a:txBody>
                  <a:tcPr marL="45712" marR="45712" marT="45712" marB="45712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F5D0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/>
                        <a:t>DEĞERLENDİRME</a:t>
                      </a:r>
                    </a:p>
                  </a:txBody>
                  <a:tcPr marL="45712" marR="45712" marT="45712" marB="45712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F5D0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/>
                        <a:t>İLERİ TETKİK</a:t>
                      </a:r>
                    </a:p>
                  </a:txBody>
                  <a:tcPr marL="45712" marR="45712" marT="45712" marB="45712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F5D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1237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/>
                        <a:t>Tam geri dönüşümlü obstrüksiyon</a:t>
                      </a:r>
                    </a:p>
                  </a:txBody>
                  <a:tcPr marL="45712" marR="45712" marT="45712" marB="45712" horzOverflow="overflow">
                    <a:solidFill>
                      <a:srgbClr val="FAE9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/>
                        <a:t>Astım </a:t>
                      </a:r>
                    </a:p>
                  </a:txBody>
                  <a:tcPr marL="45712" marR="45712" marT="45712" marB="45712" horzOverflow="overflow">
                    <a:solidFill>
                      <a:srgbClr val="FAE9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/>
                        <a:t>Tedavi sonrası dispneyi değerlendir-spirometre tekrarı</a:t>
                      </a:r>
                    </a:p>
                  </a:txBody>
                  <a:tcPr marL="45712" marR="45712" marT="45712" marB="45712" horzOverflow="overflow">
                    <a:solidFill>
                      <a:srgbClr val="FA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1275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/>
                        <a:t>Geri dönüşümsüz  veya kısmi dönüşümlü obstrüksiyon</a:t>
                      </a:r>
                    </a:p>
                  </a:txBody>
                  <a:tcPr marL="45712" marR="45712" marT="45712" marB="45712" horzOverflow="overflow">
                    <a:solidFill>
                      <a:srgbClr val="F5D0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KOAH</a:t>
                      </a:r>
                    </a:p>
                    <a:p>
                      <a:pPr>
                        <a:defRPr sz="1600"/>
                      </a:pPr>
                      <a:r>
                        <a:t>Kronik Ağır Astım</a:t>
                      </a:r>
                    </a:p>
                    <a:p>
                      <a:pPr>
                        <a:defRPr sz="1600"/>
                      </a:pPr>
                      <a:r>
                        <a:t>Bronşiyolit</a:t>
                      </a:r>
                    </a:p>
                    <a:p>
                      <a:pPr>
                        <a:defRPr sz="1600"/>
                      </a:pPr>
                      <a:r>
                        <a:t>Bronşiektazi</a:t>
                      </a:r>
                    </a:p>
                  </a:txBody>
                  <a:tcPr marL="45712" marR="45712" marT="45712" marB="45712" horzOverflow="overflow">
                    <a:solidFill>
                      <a:srgbClr val="F5D0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Tedavi sonrası dispnenin değerlendirilmesi-spirometre tekrarı</a:t>
                      </a:r>
                    </a:p>
                    <a:p>
                      <a:pPr>
                        <a:defRPr sz="1600"/>
                      </a:pPr>
                      <a:r>
                        <a:t>BO-BE: HRCT</a:t>
                      </a:r>
                    </a:p>
                  </a:txBody>
                  <a:tcPr marL="45712" marR="45712" marT="45712" marB="45712" horzOverflow="overflow">
                    <a:solidFill>
                      <a:srgbClr val="F5D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9837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/>
                        <a:t>Normal spirometre</a:t>
                      </a:r>
                    </a:p>
                  </a:txBody>
                  <a:tcPr marL="45712" marR="45712" marT="45712" marB="45712" horzOverflow="overflow">
                    <a:solidFill>
                      <a:srgbClr val="FAE9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Astım veya üst hava yolu obstrüksiyonunu dışlatmaz</a:t>
                      </a:r>
                    </a:p>
                    <a:p>
                      <a:pPr>
                        <a:defRPr sz="1600"/>
                      </a:pPr>
                      <a:r>
                        <a:t>Klinik Şüphe: Akım volüm halkasını değerlendir</a:t>
                      </a:r>
                    </a:p>
                    <a:p>
                      <a:pPr>
                        <a:defRPr sz="1600"/>
                      </a:pPr>
                      <a:r>
                        <a:t>BPT</a:t>
                      </a:r>
                    </a:p>
                    <a:p>
                      <a:pPr>
                        <a:defRPr sz="1600"/>
                      </a:pPr>
                      <a:r>
                        <a:t>Akciğer hacimleri, DLCO, egzersiz testleri</a:t>
                      </a:r>
                    </a:p>
                  </a:txBody>
                  <a:tcPr marL="45712" marR="45712" marT="45712" marB="45712" horzOverflow="overflow">
                    <a:solidFill>
                      <a:srgbClr val="FAE9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BPT+: Astım</a:t>
                      </a:r>
                    </a:p>
                    <a:p>
                      <a:pPr>
                        <a:defRPr sz="1600"/>
                      </a:pPr>
                      <a:r>
                        <a:t>BPT-: Akım volüm halkasının inspiratuar fazında yavaşlama:görüntüleme</a:t>
                      </a:r>
                    </a:p>
                    <a:p>
                      <a:pPr>
                        <a:defRPr sz="1600"/>
                      </a:pPr>
                      <a:r>
                        <a:t>Akciğer hacimleri N: DLCO</a:t>
                      </a:r>
                    </a:p>
                    <a:p>
                      <a:pPr>
                        <a:defRPr sz="1600"/>
                      </a:pPr>
                      <a:r>
                        <a:t>Egzersiz sırasında spo2 &gt;%4 </a:t>
                      </a:r>
                    </a:p>
                  </a:txBody>
                  <a:tcPr marL="45712" marR="45712" marT="45712" marB="45712" horzOverflow="overflow">
                    <a:solidFill>
                      <a:srgbClr val="FA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9" name="Şekil"/>
          <p:cNvSpPr/>
          <p:nvPr/>
        </p:nvSpPr>
        <p:spPr>
          <a:xfrm>
            <a:off x="8537575" y="5135562"/>
            <a:ext cx="57150" cy="2746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9353"/>
                </a:moveTo>
                <a:lnTo>
                  <a:pt x="5400" y="19353"/>
                </a:lnTo>
                <a:lnTo>
                  <a:pt x="5400" y="0"/>
                </a:lnTo>
                <a:lnTo>
                  <a:pt x="16200" y="0"/>
                </a:lnTo>
                <a:lnTo>
                  <a:pt x="16200" y="19353"/>
                </a:lnTo>
                <a:lnTo>
                  <a:pt x="21600" y="19353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B9800E"/>
            </a:solidFill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0" name="Şekil"/>
          <p:cNvSpPr/>
          <p:nvPr/>
        </p:nvSpPr>
        <p:spPr>
          <a:xfrm>
            <a:off x="6578600" y="5695950"/>
            <a:ext cx="79375" cy="2746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8479"/>
                </a:moveTo>
                <a:lnTo>
                  <a:pt x="5400" y="18479"/>
                </a:lnTo>
                <a:lnTo>
                  <a:pt x="5400" y="0"/>
                </a:lnTo>
                <a:lnTo>
                  <a:pt x="16200" y="0"/>
                </a:lnTo>
                <a:lnTo>
                  <a:pt x="16200" y="18479"/>
                </a:lnTo>
                <a:lnTo>
                  <a:pt x="21600" y="18479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B9800E"/>
            </a:solidFill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1" name="TANI YÖNTEMLERİ"/>
          <p:cNvSpPr txBox="1"/>
          <p:nvPr/>
        </p:nvSpPr>
        <p:spPr>
          <a:xfrm>
            <a:off x="3534991" y="312737"/>
            <a:ext cx="2178507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 b="1">
                <a:solidFill>
                  <a:schemeClr val="accent5"/>
                </a:solidFill>
              </a:defRPr>
            </a:lvl1pPr>
          </a:lstStyle>
          <a:p>
            <a:r>
              <a:t>TANI YÖNTEMLERİ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3" name="Tablo"/>
          <p:cNvGraphicFramePr/>
          <p:nvPr/>
        </p:nvGraphicFramePr>
        <p:xfrm>
          <a:off x="434975" y="377825"/>
          <a:ext cx="8331199" cy="5383847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776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8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6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8475">
                <a:tc gridSpan="3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 b="1">
                          <a:solidFill>
                            <a:srgbClr val="FFFFFF"/>
                          </a:solidFill>
                        </a:rPr>
                        <a:t>SOLUNUM FONKSİYON TESTLERİ</a:t>
                      </a:r>
                    </a:p>
                  </a:txBody>
                  <a:tcPr marL="45720" marR="45720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E44C1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/>
                        <a:t>PATOLOJİ</a:t>
                      </a:r>
                    </a:p>
                  </a:txBody>
                  <a:tcPr marL="45720" marR="45720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F5D0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/>
                        <a:t>DEĞERLENDİRME</a:t>
                      </a:r>
                    </a:p>
                  </a:txBody>
                  <a:tcPr marL="45720" marR="45720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F5D0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/>
                        <a:t>İLERİ TETKİK</a:t>
                      </a:r>
                    </a:p>
                  </a:txBody>
                  <a:tcPr marL="45720" marR="45720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F5D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1525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/>
                        <a:t>Düşük FVC ve FEV1/FVC:N</a:t>
                      </a:r>
                    </a:p>
                  </a:txBody>
                  <a:tcPr marL="45720" marR="45720" horzOverflow="overflow">
                    <a:solidFill>
                      <a:srgbClr val="FAE9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Restriktif patolojiler veya hava hapsi</a:t>
                      </a:r>
                    </a:p>
                    <a:p>
                      <a:pPr>
                        <a:defRPr sz="1600"/>
                      </a:pPr>
                      <a:r>
                        <a:t>Akciğer hacimleri, DLCO</a:t>
                      </a:r>
                    </a:p>
                    <a:p>
                      <a:pPr>
                        <a:defRPr sz="1600"/>
                      </a:pPr>
                      <a:r>
                        <a:t>Radyolojik Değerlendirme</a:t>
                      </a:r>
                    </a:p>
                  </a:txBody>
                  <a:tcPr marL="45720" marR="45720" horzOverflow="overflow">
                    <a:solidFill>
                      <a:srgbClr val="FAE9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TLC  Restriktif patolojiler</a:t>
                      </a:r>
                    </a:p>
                    <a:p>
                      <a:pPr>
                        <a:defRPr sz="1600"/>
                      </a:pPr>
                      <a:r>
                        <a:t>DLCO N: plevral, göğüs duvarı ve nöromüsküler patolojiler</a:t>
                      </a:r>
                    </a:p>
                    <a:p>
                      <a:pPr>
                        <a:defRPr sz="1600"/>
                      </a:pPr>
                      <a:r>
                        <a:t>DLCO  DPAH veya Amfizem:HRCT</a:t>
                      </a:r>
                    </a:p>
                    <a:p>
                      <a:pPr>
                        <a:defRPr sz="1600"/>
                      </a:pPr>
                      <a:r>
                        <a:t>RV veya FRC: Hava hapsi: Amfizem/LAM/Bronşiyolit</a:t>
                      </a:r>
                    </a:p>
                  </a:txBody>
                  <a:tcPr marL="45720" marR="45720" horzOverflow="overflow">
                    <a:solidFill>
                      <a:srgbClr val="FA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1275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Akciğer hacimleri N/Düşük DLCO ve/veya Egzersiz sırasında spo2 &gt;%4 </a:t>
                      </a:r>
                    </a:p>
                  </a:txBody>
                  <a:tcPr marL="45720" marR="45720" horzOverflow="overflow">
                    <a:solidFill>
                      <a:srgbClr val="F5D0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Erken dönem DPAH veya Pulmoner Vasküler Hastalıklar</a:t>
                      </a:r>
                    </a:p>
                    <a:p>
                      <a:pPr>
                        <a:defRPr sz="1600"/>
                      </a:pPr>
                      <a:r>
                        <a:t>HRCT/BNP/EKO:PAB ölçümü</a:t>
                      </a:r>
                    </a:p>
                  </a:txBody>
                  <a:tcPr marL="45720" marR="45720" horzOverflow="overflow">
                    <a:solidFill>
                      <a:srgbClr val="F5D0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/>
                        <a:t>HRCT’de DPAH bulgusu-/Pulmoner HT: Kateterizasyon</a:t>
                      </a:r>
                    </a:p>
                  </a:txBody>
                  <a:tcPr marL="45720" marR="45720" horzOverflow="overflow">
                    <a:solidFill>
                      <a:srgbClr val="F5D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3462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/>
                        <a:t>Normal akım volüm halkası, akciğer hacimleri, DLCO, SPO2 ve BPT</a:t>
                      </a:r>
                    </a:p>
                  </a:txBody>
                  <a:tcPr marL="45720" marR="45720" horzOverflow="overflow">
                    <a:solidFill>
                      <a:srgbClr val="FAE9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/>
                        <a:t>Solunum Sistemi Dışı Dispne Nedenleri</a:t>
                      </a:r>
                    </a:p>
                  </a:txBody>
                  <a:tcPr marL="45720" marR="45720" horzOverflow="overflow">
                    <a:solidFill>
                      <a:srgbClr val="FAE9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Ekokardiyografi</a:t>
                      </a:r>
                    </a:p>
                    <a:p>
                      <a:pPr>
                        <a:defRPr sz="1600"/>
                      </a:pPr>
                      <a:r>
                        <a:t>KPET</a:t>
                      </a:r>
                    </a:p>
                  </a:txBody>
                  <a:tcPr marL="45720" marR="45720" horzOverflow="overflow">
                    <a:solidFill>
                      <a:srgbClr val="FA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5" name="Tablo"/>
          <p:cNvGraphicFramePr/>
          <p:nvPr/>
        </p:nvGraphicFramePr>
        <p:xfrm>
          <a:off x="434975" y="104775"/>
          <a:ext cx="8169274" cy="7013574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722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4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2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3550">
                <a:tc gridSpan="3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 b="1">
                          <a:solidFill>
                            <a:srgbClr val="FFFFFF"/>
                          </a:solidFill>
                        </a:rPr>
                        <a:t>GÖRÜNTÜLEME</a:t>
                      </a:r>
                    </a:p>
                  </a:txBody>
                  <a:tcPr marL="45701" marR="45701" marT="45701" marB="45701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E44C1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/>
                        <a:t>PATOLOJİ</a:t>
                      </a:r>
                    </a:p>
                  </a:txBody>
                  <a:tcPr marL="45701" marR="45701" marT="45701" marB="45701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F5D0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/>
                        <a:t>DEĞERLENDİRME</a:t>
                      </a:r>
                    </a:p>
                  </a:txBody>
                  <a:tcPr marL="45701" marR="45701" marT="45701" marB="45701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F5D0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/>
                        <a:t>İLERİ TETKİK</a:t>
                      </a:r>
                    </a:p>
                  </a:txBody>
                  <a:tcPr marL="45701" marR="45701" marT="45701" marB="45701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F5D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3037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/>
                        <a:t>Akciğer grafisinde retiküler görünüm</a:t>
                      </a:r>
                    </a:p>
                  </a:txBody>
                  <a:tcPr marL="45701" marR="45701" marT="45701" marB="45701" horzOverflow="overflow">
                    <a:solidFill>
                      <a:srgbClr val="FAE9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/>
                        <a:t>SFT:Restriksiyon DLCO düşüklüğü, SPO2 düşüklüğü (istirahat veya efor sonrası) varsa YRBT</a:t>
                      </a:r>
                    </a:p>
                  </a:txBody>
                  <a:tcPr marL="45701" marR="45701" marT="45701" marB="45701" horzOverflow="overflow">
                    <a:solidFill>
                      <a:srgbClr val="FAE9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/>
                        <a:t>YRBT bulgularının değerlendirilmesi; romatoloji konsültasyonu/ çevresel ve mesleksel maruziyetlerin değerlendirilmesi</a:t>
                      </a:r>
                    </a:p>
                  </a:txBody>
                  <a:tcPr marL="45701" marR="45701" marT="45701" marB="45701" horzOverflow="overflow">
                    <a:solidFill>
                      <a:srgbClr val="FA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Akciğer grafisinde hiperinflasyon bulguları</a:t>
                      </a:r>
                    </a:p>
                  </a:txBody>
                  <a:tcPr marL="45701" marR="45701" marT="45701" marB="45701" horzOverflow="overflow">
                    <a:solidFill>
                      <a:srgbClr val="F5D0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/>
                        <a:t>KOAH/Amfizem, astım, normal varyant, bronşiyolit, LAM, Marfan sendromu, Birt-Hogg-Dube</a:t>
                      </a:r>
                    </a:p>
                  </a:txBody>
                  <a:tcPr marL="45701" marR="45701" marT="45701" marB="45701" horzOverflow="overflow">
                    <a:solidFill>
                      <a:srgbClr val="F5D0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/>
                        <a:t>SFT, gerekirse YRBT</a:t>
                      </a:r>
                    </a:p>
                  </a:txBody>
                  <a:tcPr marL="45701" marR="45701" marT="45701" marB="45701" horzOverflow="overflow">
                    <a:solidFill>
                      <a:srgbClr val="F5D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/>
                        <a:t>Akciğer grafisinde plevral effüzyon veya kalınlaşma</a:t>
                      </a:r>
                    </a:p>
                  </a:txBody>
                  <a:tcPr marL="45701" marR="45701" marT="45701" marB="45701" horzOverflow="overflow">
                    <a:solidFill>
                      <a:srgbClr val="FAE9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/>
                        <a:t>Plevral effüzyon, trapped akciğer, fibrotoraks</a:t>
                      </a:r>
                    </a:p>
                  </a:txBody>
                  <a:tcPr marL="45701" marR="45701" marT="45701" marB="45701" horzOverflow="overflow">
                    <a:solidFill>
                      <a:srgbClr val="FAE9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/>
                        <a:t>Plevral effüzyonun örneklenmesi, plevral basınç ölçümü, gerekirse Toraks BT</a:t>
                      </a:r>
                    </a:p>
                  </a:txBody>
                  <a:tcPr marL="45701" marR="45701" marT="45701" marB="45701" horzOverflow="overflow">
                    <a:solidFill>
                      <a:srgbClr val="FA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/>
                        <a:t>Anormal vertebra, kot veya diyafram</a:t>
                      </a:r>
                    </a:p>
                  </a:txBody>
                  <a:tcPr marL="45701" marR="45701" marT="45701" marB="45701" horzOverflow="overflow">
                    <a:solidFill>
                      <a:srgbClr val="FAE9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/>
                        <a:t> SFT</a:t>
                      </a:r>
                    </a:p>
                  </a:txBody>
                  <a:tcPr marL="45701" marR="45701" marT="45701" marB="45701" horzOverflow="overflow">
                    <a:solidFill>
                      <a:srgbClr val="FAE9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/>
                        <a:t>Göğüs duvarı deformitesi ve FVC&lt;1 L olan hastalarda hiperkapni durumunun değerlendirilmesi</a:t>
                      </a:r>
                    </a:p>
                  </a:txBody>
                  <a:tcPr marL="45701" marR="45701" marT="45701" marB="45701" horzOverflow="overflow">
                    <a:solidFill>
                      <a:srgbClr val="FA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3037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/>
                        <a:t>Artmış veya anormal kalp konturu</a:t>
                      </a:r>
                    </a:p>
                  </a:txBody>
                  <a:tcPr marL="45701" marR="45701" marT="45701" marB="45701" horzOverflow="overflow">
                    <a:solidFill>
                      <a:srgbClr val="FAE9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/>
                        <a:t>BNP düzeyi, ekokardiyografi: perikard sistolik/diastolik kapak fonksiyonları</a:t>
                      </a:r>
                    </a:p>
                  </a:txBody>
                  <a:tcPr marL="45701" marR="45701" marT="45701" marB="45701" horzOverflow="overflow">
                    <a:solidFill>
                      <a:srgbClr val="FAE9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/>
                        <a:t>Ekokardiyografi normalse MR veya BT ile anormal kalp boyutu ve konturunun değerlendirilmesi</a:t>
                      </a:r>
                    </a:p>
                  </a:txBody>
                  <a:tcPr marL="45701" marR="45701" marT="45701" marB="45701" horzOverflow="overflow">
                    <a:solidFill>
                      <a:srgbClr val="FA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7" name="Tablo"/>
          <p:cNvGraphicFramePr/>
          <p:nvPr/>
        </p:nvGraphicFramePr>
        <p:xfrm>
          <a:off x="403225" y="0"/>
          <a:ext cx="8362949" cy="7326311"/>
        </p:xfrm>
        <a:graphic>
          <a:graphicData uri="http://schemas.openxmlformats.org/drawingml/2006/table">
            <a:tbl>
              <a:tblPr bandRow="1">
                <a:tableStyleId>{C7B018BB-80A7-4F77-B60F-C8B233D01FF8}</a:tableStyleId>
              </a:tblPr>
              <a:tblGrid>
                <a:gridCol w="2808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8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6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7837">
                <a:tc gridSpan="3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 b="1">
                          <a:solidFill>
                            <a:srgbClr val="FFFFFF"/>
                          </a:solidFill>
                        </a:rPr>
                        <a:t>KARDİYAK DEĞERLENDİRME</a:t>
                      </a:r>
                    </a:p>
                  </a:txBody>
                  <a:tcPr marL="45719" marR="45719" marT="45719" marB="45719" horzOverflow="overflow">
                    <a:lnB w="38100">
                      <a:solidFill>
                        <a:srgbClr val="FFFFFF"/>
                      </a:solidFill>
                    </a:lnB>
                    <a:solidFill>
                      <a:srgbClr val="E44C1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837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/>
                        <a:t>TEST</a:t>
                      </a:r>
                    </a:p>
                  </a:txBody>
                  <a:tcPr marL="45719" marR="45719" marT="45719" marB="45719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F5D0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/>
                        <a:t>DEĞERLENDİRME</a:t>
                      </a:r>
                    </a:p>
                  </a:txBody>
                  <a:tcPr marL="45719" marR="45719" marT="45719" marB="45719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F5D0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/>
                        <a:t>TAKİP</a:t>
                      </a:r>
                    </a:p>
                  </a:txBody>
                  <a:tcPr marL="45719" marR="45719" marT="45719" marB="45719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F5D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1275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/>
                        <a:t>EKG: aritmi, iletim bozukluğu, miyokard hasarı</a:t>
                      </a:r>
                    </a:p>
                  </a:txBody>
                  <a:tcPr marL="45719" marR="45719" marT="45719" marB="45719" horzOverflow="overflow">
                    <a:solidFill>
                      <a:srgbClr val="FAE9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/>
                        <a:t>Kardiyoloji konsültasyonu; tredmil veya diğer stres testleri, KOAH’ı olan hastalarda ek kardiyak hastalık dispneyi arttırır</a:t>
                      </a:r>
                    </a:p>
                  </a:txBody>
                  <a:tcPr marL="45719" marR="45719" marT="45719" marB="45719" horzOverflow="overflow">
                    <a:solidFill>
                      <a:srgbClr val="FAE9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600"/>
                      </a:pPr>
                      <a:endParaRPr/>
                    </a:p>
                  </a:txBody>
                  <a:tcPr marL="45719" marR="45719" marT="45719" marB="45719" horzOverflow="overflow">
                    <a:solidFill>
                      <a:srgbClr val="FA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/>
                        <a:t>Tredmil veya nükleer stres testleri göğüs ağrısı olmayan hastalarda da tanıya yardımcıdır</a:t>
                      </a:r>
                    </a:p>
                  </a:txBody>
                  <a:tcPr marL="45719" marR="45719" marT="45719" marB="45719" horzOverflow="overflow">
                    <a:solidFill>
                      <a:srgbClr val="F5D0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/>
                        <a:t>Bazı hastaların dispne algısı daha ön planda olabilir</a:t>
                      </a:r>
                    </a:p>
                  </a:txBody>
                  <a:tcPr marL="45719" marR="45719" marT="45719" marB="45719" horzOverflow="overflow">
                    <a:solidFill>
                      <a:srgbClr val="F5D0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/>
                        <a:t>KAH düşünülüyorsa değerlendir ve tedavi et</a:t>
                      </a:r>
                    </a:p>
                  </a:txBody>
                  <a:tcPr marL="45719" marR="45719" marT="45719" marB="45719" horzOverflow="overflow">
                    <a:solidFill>
                      <a:srgbClr val="F5D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2562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sz="1600"/>
                        <a:t>Miyokard disfonksiyonu veya pulmoner hipertansiyonu düşündüren klinik bulgular, ejeksiyon fraksiyonu korunmuş kalp yetmezliği için risk faktörlerinin varlığı (HT, DM…) veya kriptojenik dispne varlığında</a:t>
                      </a:r>
                    </a:p>
                  </a:txBody>
                  <a:tcPr marL="45719" marR="45719" marT="45719" marB="45719" horzOverflow="overflow">
                    <a:solidFill>
                      <a:srgbClr val="FAE9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Sistolik fonksiyonlar düşmüşse: Kardiyomyopati veya KAH</a:t>
                      </a:r>
                    </a:p>
                    <a:p>
                      <a:pPr>
                        <a:defRPr sz="1600"/>
                      </a:pPr>
                      <a:r>
                        <a:t>Ejeksiyon fraksiyonu korunmuşsa: hastalığın derecesi ve potansiyel risk faktörlerinin değerlendirilmesi, tedavinin düzenlenmesi</a:t>
                      </a:r>
                    </a:p>
                    <a:p>
                      <a:pPr>
                        <a:defRPr sz="1600"/>
                      </a:pPr>
                      <a:endParaRPr/>
                    </a:p>
                    <a:p>
                      <a:pPr>
                        <a:defRPr sz="1600"/>
                      </a:pPr>
                      <a:r>
                        <a:t>Normal sistolk fonksiyonlar ile beraber pulmoner arter basıncında artış: PH, KTEPH, EF korunmuş kalp yetmezliği</a:t>
                      </a:r>
                    </a:p>
                  </a:txBody>
                  <a:tcPr marL="45719" marR="45719" marT="45719" marB="45719" horzOverflow="overflow">
                    <a:solidFill>
                      <a:srgbClr val="FAE9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Risk faktörlerini değerlendir, tedaviyi düzenle</a:t>
                      </a:r>
                    </a:p>
                    <a:p>
                      <a:pPr>
                        <a:defRPr sz="1600"/>
                      </a:pPr>
                      <a:endParaRPr/>
                    </a:p>
                    <a:p>
                      <a:pPr>
                        <a:defRPr sz="1600"/>
                      </a:pPr>
                      <a:r>
                        <a:t>Tedavi yanıtına göre sağ veya sol kalp kateterizasyonu</a:t>
                      </a:r>
                    </a:p>
                    <a:p>
                      <a:pPr>
                        <a:defRPr sz="1600"/>
                      </a:pPr>
                      <a:endParaRPr/>
                    </a:p>
                    <a:p>
                      <a:pPr>
                        <a:defRPr sz="1600"/>
                      </a:pPr>
                      <a:endParaRPr/>
                    </a:p>
                    <a:p>
                      <a:pPr>
                        <a:defRPr sz="1600"/>
                      </a:pPr>
                      <a:endParaRPr/>
                    </a:p>
                    <a:p>
                      <a:pPr>
                        <a:defRPr sz="1600"/>
                      </a:pPr>
                      <a:endParaRPr/>
                    </a:p>
                    <a:p>
                      <a:pPr>
                        <a:defRPr sz="1600"/>
                      </a:pPr>
                      <a:r>
                        <a:t>Sağ kalp kateterizasyonu (PH)</a:t>
                      </a:r>
                    </a:p>
                    <a:p>
                      <a:pPr>
                        <a:defRPr sz="1600"/>
                      </a:pPr>
                      <a:r>
                        <a:t>V/Q sintigrafisi (KTEPH)</a:t>
                      </a:r>
                    </a:p>
                    <a:p>
                      <a:pPr>
                        <a:defRPr sz="1600"/>
                      </a:pPr>
                      <a:r>
                        <a:t>Sekonder PH ( romatoloji konsültasyonu/HBV, HCV, HIV, PSG)</a:t>
                      </a:r>
                    </a:p>
                  </a:txBody>
                  <a:tcPr marL="45719" marR="45719" marT="45719" marB="45719" horzOverflow="overflow">
                    <a:solidFill>
                      <a:srgbClr val="FA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90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Nefes darlığı"/>
          <p:cNvSpPr txBox="1"/>
          <p:nvPr/>
        </p:nvSpPr>
        <p:spPr>
          <a:xfrm>
            <a:off x="1219200" y="452099"/>
            <a:ext cx="1676400" cy="358323"/>
          </a:xfrm>
          <a:prstGeom prst="rect">
            <a:avLst/>
          </a:prstGeom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3200" tIns="43200" rIns="43200" bIns="43200">
            <a:spAutoFit/>
          </a:bodyPr>
          <a:lstStyle>
            <a:lvl1pPr algn="ctr">
              <a:spcBef>
                <a:spcPts val="1000"/>
              </a:spcBef>
              <a:defRPr sz="1800" b="1">
                <a:effectLst>
                  <a:outerShdw blurRad="12700" dist="25400" dir="2700000" rotWithShape="0">
                    <a:srgbClr val="DDDDDD"/>
                  </a:outerShdw>
                </a:effectLst>
              </a:defRPr>
            </a:lvl1pPr>
          </a:lstStyle>
          <a:p>
            <a:r>
              <a:t>Nefes darlığı</a:t>
            </a:r>
          </a:p>
        </p:txBody>
      </p:sp>
      <p:sp>
        <p:nvSpPr>
          <p:cNvPr id="192" name="Anamnez, fizik inceleme, tam kan ve…"/>
          <p:cNvSpPr txBox="1"/>
          <p:nvPr/>
        </p:nvSpPr>
        <p:spPr>
          <a:xfrm>
            <a:off x="914400" y="1308320"/>
            <a:ext cx="4495800" cy="710338"/>
          </a:xfrm>
          <a:prstGeom prst="rect">
            <a:avLst/>
          </a:prstGeom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3200" tIns="43200" rIns="43200" bIns="43200">
            <a:spAutoFit/>
          </a:bodyPr>
          <a:lstStyle/>
          <a:p>
            <a:pPr algn="just">
              <a:lnSpc>
                <a:spcPct val="80000"/>
              </a:lnSpc>
              <a:spcBef>
                <a:spcPts val="1000"/>
              </a:spcBef>
              <a:defRPr sz="1800" b="1">
                <a:effectLst>
                  <a:outerShdw blurRad="12700" dist="25400" dir="2700000" rotWithShape="0">
                    <a:srgbClr val="DDDDDD"/>
                  </a:outerShdw>
                </a:effectLst>
              </a:defRPr>
            </a:pPr>
            <a:r>
              <a:t>Anamnez, fizik inceleme, tam kan ve </a:t>
            </a:r>
          </a:p>
          <a:p>
            <a:pPr algn="just">
              <a:lnSpc>
                <a:spcPct val="80000"/>
              </a:lnSpc>
              <a:spcBef>
                <a:spcPts val="1000"/>
              </a:spcBef>
              <a:defRPr sz="1800" b="1">
                <a:effectLst>
                  <a:outerShdw blurRad="12700" dist="25400" dir="2700000" rotWithShape="0">
                    <a:srgbClr val="DDDDDD"/>
                  </a:outerShdw>
                </a:effectLst>
              </a:defRPr>
            </a:pPr>
            <a:r>
              <a:t>biyokimya analizi, akciğer grafisi, EKG</a:t>
            </a:r>
          </a:p>
        </p:txBody>
      </p:sp>
      <p:sp>
        <p:nvSpPr>
          <p:cNvPr id="193" name="Çizgi"/>
          <p:cNvSpPr/>
          <p:nvPr/>
        </p:nvSpPr>
        <p:spPr>
          <a:xfrm>
            <a:off x="2057400" y="830770"/>
            <a:ext cx="0" cy="457201"/>
          </a:xfrm>
          <a:prstGeom prst="line">
            <a:avLst/>
          </a:prstGeom>
          <a:ln w="38100">
            <a:solidFill>
              <a:srgbClr val="E44C16"/>
            </a:solidFill>
            <a:tailEnd type="stealt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4" name="SFT, DLCO, AKG"/>
          <p:cNvSpPr txBox="1"/>
          <p:nvPr/>
        </p:nvSpPr>
        <p:spPr>
          <a:xfrm>
            <a:off x="990600" y="2348254"/>
            <a:ext cx="2362200" cy="358323"/>
          </a:xfrm>
          <a:prstGeom prst="rect">
            <a:avLst/>
          </a:prstGeom>
          <a:ln w="12700"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3200" tIns="43200" rIns="43200" bIns="43200">
            <a:spAutoFit/>
          </a:bodyPr>
          <a:lstStyle>
            <a:lvl1pPr>
              <a:spcBef>
                <a:spcPts val="1000"/>
              </a:spcBef>
              <a:defRPr sz="1800" b="1">
                <a:effectLst>
                  <a:outerShdw blurRad="12700" dist="25400" dir="2700000" rotWithShape="0">
                    <a:srgbClr val="DDDDDD"/>
                  </a:outerShdw>
                </a:effectLst>
              </a:defRPr>
            </a:lvl1pPr>
          </a:lstStyle>
          <a:p>
            <a:r>
              <a:t>SFT, DLCO, AKG</a:t>
            </a:r>
          </a:p>
        </p:txBody>
      </p:sp>
      <p:sp>
        <p:nvSpPr>
          <p:cNvPr id="195" name="Anormal ise düşünülen hastalığa yönelik tetkikler"/>
          <p:cNvSpPr txBox="1"/>
          <p:nvPr/>
        </p:nvSpPr>
        <p:spPr>
          <a:xfrm>
            <a:off x="4343400" y="2213972"/>
            <a:ext cx="3048000" cy="626887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sz="1800" b="1">
                <a:effectLst>
                  <a:outerShdw blurRad="12700" dist="25400" dir="2700000" rotWithShape="0">
                    <a:srgbClr val="DDDDDD"/>
                  </a:outerShdw>
                </a:effectLst>
              </a:defRPr>
            </a:lvl1pPr>
          </a:lstStyle>
          <a:p>
            <a:r>
              <a:t>Anormal ise düşünülen hastalığa yönelik tetkikler</a:t>
            </a:r>
          </a:p>
        </p:txBody>
      </p:sp>
      <p:sp>
        <p:nvSpPr>
          <p:cNvPr id="196" name="Sonuçlar normal ise"/>
          <p:cNvSpPr txBox="1"/>
          <p:nvPr/>
        </p:nvSpPr>
        <p:spPr>
          <a:xfrm>
            <a:off x="914400" y="3064051"/>
            <a:ext cx="2514600" cy="360187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sz="1800" b="1">
                <a:effectLst>
                  <a:outerShdw blurRad="12700" dist="25400" dir="2700000" rotWithShape="0">
                    <a:srgbClr val="DDDDDD"/>
                  </a:outerShdw>
                </a:effectLst>
              </a:defRPr>
            </a:lvl1pPr>
          </a:lstStyle>
          <a:p>
            <a:r>
              <a:t>Sonuçlar normal ise</a:t>
            </a:r>
          </a:p>
        </p:txBody>
      </p:sp>
      <p:sp>
        <p:nvSpPr>
          <p:cNvPr id="197" name="BPT ya da kardiyak testler"/>
          <p:cNvSpPr txBox="1"/>
          <p:nvPr/>
        </p:nvSpPr>
        <p:spPr>
          <a:xfrm>
            <a:off x="1066800" y="3862832"/>
            <a:ext cx="3276600" cy="360187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sz="1800" b="1">
                <a:effectLst>
                  <a:outerShdw blurRad="12700" dist="25400" dir="2700000" rotWithShape="0">
                    <a:srgbClr val="DDDDDD"/>
                  </a:outerShdw>
                </a:effectLst>
              </a:defRPr>
            </a:lvl1pPr>
          </a:lstStyle>
          <a:p>
            <a:r>
              <a:t>BPT ya da kardiyak testler</a:t>
            </a:r>
          </a:p>
        </p:txBody>
      </p:sp>
      <p:sp>
        <p:nvSpPr>
          <p:cNvPr id="198" name="Anormal"/>
          <p:cNvSpPr txBox="1"/>
          <p:nvPr/>
        </p:nvSpPr>
        <p:spPr>
          <a:xfrm>
            <a:off x="5257800" y="3744569"/>
            <a:ext cx="1219200" cy="360187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sz="1800" b="1">
                <a:effectLst>
                  <a:outerShdw blurRad="12700" dist="25400" dir="2700000" rotWithShape="0">
                    <a:srgbClr val="DDDDDD"/>
                  </a:outerShdw>
                </a:effectLst>
              </a:defRPr>
            </a:lvl1pPr>
          </a:lstStyle>
          <a:p>
            <a:r>
              <a:t>Anormal</a:t>
            </a:r>
          </a:p>
        </p:txBody>
      </p:sp>
      <p:sp>
        <p:nvSpPr>
          <p:cNvPr id="199" name="KPET"/>
          <p:cNvSpPr txBox="1"/>
          <p:nvPr/>
        </p:nvSpPr>
        <p:spPr>
          <a:xfrm>
            <a:off x="1600200" y="5200482"/>
            <a:ext cx="914400" cy="360187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sz="1800" b="1">
                <a:effectLst>
                  <a:outerShdw blurRad="12700" dist="25400" dir="2700000" rotWithShape="0">
                    <a:srgbClr val="DDDDDD"/>
                  </a:outerShdw>
                </a:effectLst>
              </a:defRPr>
            </a:lvl1pPr>
          </a:lstStyle>
          <a:p>
            <a:r>
              <a:t>KPET</a:t>
            </a:r>
          </a:p>
        </p:txBody>
      </p:sp>
      <p:sp>
        <p:nvSpPr>
          <p:cNvPr id="200" name="Uygun ileri tetkik ya da tedavi"/>
          <p:cNvSpPr txBox="1"/>
          <p:nvPr/>
        </p:nvSpPr>
        <p:spPr>
          <a:xfrm>
            <a:off x="3886200" y="4445000"/>
            <a:ext cx="3505200" cy="360187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sz="1800" b="1">
                <a:effectLst>
                  <a:outerShdw blurRad="12700" dist="25400" dir="2700000" rotWithShape="0">
                    <a:srgbClr val="DDDDDD"/>
                  </a:outerShdw>
                </a:effectLst>
              </a:defRPr>
            </a:lvl1pPr>
          </a:lstStyle>
          <a:p>
            <a:r>
              <a:t>Uygun ileri tetkik ya da tedavi</a:t>
            </a:r>
          </a:p>
        </p:txBody>
      </p:sp>
      <p:sp>
        <p:nvSpPr>
          <p:cNvPr id="201" name="Normalse takibi sonlandırın"/>
          <p:cNvSpPr txBox="1"/>
          <p:nvPr/>
        </p:nvSpPr>
        <p:spPr>
          <a:xfrm>
            <a:off x="1054100" y="5926313"/>
            <a:ext cx="1981200" cy="626887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sz="1800" b="1">
                <a:effectLst>
                  <a:outerShdw blurRad="12700" dist="25400" dir="2700000" rotWithShape="0">
                    <a:srgbClr val="DDDDDD"/>
                  </a:outerShdw>
                </a:effectLst>
              </a:defRPr>
            </a:lvl1pPr>
          </a:lstStyle>
          <a:p>
            <a:r>
              <a:t>Normalse takibi sonlandırın</a:t>
            </a:r>
          </a:p>
        </p:txBody>
      </p:sp>
      <p:sp>
        <p:nvSpPr>
          <p:cNvPr id="202" name="Normal"/>
          <p:cNvSpPr txBox="1"/>
          <p:nvPr/>
        </p:nvSpPr>
        <p:spPr>
          <a:xfrm>
            <a:off x="1524000" y="4542290"/>
            <a:ext cx="1066800" cy="360188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sz="1800" b="1">
                <a:effectLst>
                  <a:outerShdw blurRad="12700" dist="25400" dir="2700000" rotWithShape="0">
                    <a:srgbClr val="DDDDDD"/>
                  </a:outerShdw>
                </a:effectLst>
              </a:defRPr>
            </a:lvl1pPr>
          </a:lstStyle>
          <a:p>
            <a:r>
              <a:t>Normal</a:t>
            </a:r>
          </a:p>
        </p:txBody>
      </p:sp>
      <p:sp>
        <p:nvSpPr>
          <p:cNvPr id="203" name="Sonuçlarla uyumlu hastalığa yönelik ileri tetkik, tedavi ve takip"/>
          <p:cNvSpPr txBox="1"/>
          <p:nvPr/>
        </p:nvSpPr>
        <p:spPr>
          <a:xfrm>
            <a:off x="4482453" y="5070037"/>
            <a:ext cx="4114801" cy="626888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 sz="1800" b="1">
                <a:effectLst>
                  <a:outerShdw blurRad="12700" dist="25400" dir="2700000" rotWithShape="0">
                    <a:srgbClr val="DDDDDD"/>
                  </a:outerShdw>
                </a:effectLst>
              </a:defRPr>
            </a:lvl1pPr>
          </a:lstStyle>
          <a:p>
            <a:r>
              <a:t>Sonuçlarla uyumlu hastalığa yönelik ileri tetkik, tedavi ve takip</a:t>
            </a:r>
          </a:p>
        </p:txBody>
      </p:sp>
      <p:sp>
        <p:nvSpPr>
          <p:cNvPr id="204" name="Çizgi"/>
          <p:cNvSpPr/>
          <p:nvPr/>
        </p:nvSpPr>
        <p:spPr>
          <a:xfrm>
            <a:off x="2057400" y="2027579"/>
            <a:ext cx="1" cy="292101"/>
          </a:xfrm>
          <a:prstGeom prst="line">
            <a:avLst/>
          </a:prstGeom>
          <a:ln w="38100">
            <a:solidFill>
              <a:srgbClr val="E44C16"/>
            </a:solidFill>
            <a:tailEnd type="stealt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5" name="Çizgi"/>
          <p:cNvSpPr/>
          <p:nvPr/>
        </p:nvSpPr>
        <p:spPr>
          <a:xfrm>
            <a:off x="3352800" y="2527415"/>
            <a:ext cx="838200" cy="1"/>
          </a:xfrm>
          <a:prstGeom prst="line">
            <a:avLst/>
          </a:prstGeom>
          <a:ln w="38100">
            <a:solidFill>
              <a:srgbClr val="E44C16"/>
            </a:solidFill>
            <a:tailEnd type="stealt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6" name="Çizgi"/>
          <p:cNvSpPr/>
          <p:nvPr/>
        </p:nvSpPr>
        <p:spPr>
          <a:xfrm>
            <a:off x="2057400" y="2733707"/>
            <a:ext cx="0" cy="304801"/>
          </a:xfrm>
          <a:prstGeom prst="line">
            <a:avLst/>
          </a:prstGeom>
          <a:ln w="38100">
            <a:solidFill>
              <a:srgbClr val="E44C16"/>
            </a:solidFill>
            <a:tailEnd type="stealt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7" name="Çizgi"/>
          <p:cNvSpPr/>
          <p:nvPr/>
        </p:nvSpPr>
        <p:spPr>
          <a:xfrm>
            <a:off x="2057400" y="3449781"/>
            <a:ext cx="0" cy="381001"/>
          </a:xfrm>
          <a:prstGeom prst="line">
            <a:avLst/>
          </a:prstGeom>
          <a:ln w="38100">
            <a:solidFill>
              <a:srgbClr val="E44C16"/>
            </a:solidFill>
            <a:tailEnd type="stealt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8" name="Çizgi"/>
          <p:cNvSpPr/>
          <p:nvPr/>
        </p:nvSpPr>
        <p:spPr>
          <a:xfrm>
            <a:off x="4326073" y="3925541"/>
            <a:ext cx="914401" cy="1"/>
          </a:xfrm>
          <a:prstGeom prst="line">
            <a:avLst/>
          </a:prstGeom>
          <a:ln w="38100">
            <a:solidFill>
              <a:srgbClr val="E44C16"/>
            </a:solidFill>
            <a:tailEnd type="stealt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9" name="Çizgi"/>
          <p:cNvSpPr/>
          <p:nvPr/>
        </p:nvSpPr>
        <p:spPr>
          <a:xfrm>
            <a:off x="2057400" y="4221162"/>
            <a:ext cx="0" cy="304801"/>
          </a:xfrm>
          <a:prstGeom prst="line">
            <a:avLst/>
          </a:prstGeom>
          <a:ln w="38100">
            <a:solidFill>
              <a:srgbClr val="E44C16"/>
            </a:solidFill>
            <a:tailEnd type="stealt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0" name="Çizgi"/>
          <p:cNvSpPr/>
          <p:nvPr/>
        </p:nvSpPr>
        <p:spPr>
          <a:xfrm>
            <a:off x="5867400" y="4135177"/>
            <a:ext cx="0" cy="304801"/>
          </a:xfrm>
          <a:prstGeom prst="line">
            <a:avLst/>
          </a:prstGeom>
          <a:ln w="38100">
            <a:solidFill>
              <a:srgbClr val="E44C16"/>
            </a:solidFill>
            <a:tailEnd type="stealt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1" name="Çizgi"/>
          <p:cNvSpPr/>
          <p:nvPr/>
        </p:nvSpPr>
        <p:spPr>
          <a:xfrm>
            <a:off x="2044700" y="4893128"/>
            <a:ext cx="0" cy="304801"/>
          </a:xfrm>
          <a:prstGeom prst="line">
            <a:avLst/>
          </a:prstGeom>
          <a:ln w="38100">
            <a:solidFill>
              <a:srgbClr val="E44C16"/>
            </a:solidFill>
            <a:tailEnd type="stealt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2" name="Çizgi"/>
          <p:cNvSpPr/>
          <p:nvPr/>
        </p:nvSpPr>
        <p:spPr>
          <a:xfrm>
            <a:off x="2057399" y="5562600"/>
            <a:ext cx="1" cy="322087"/>
          </a:xfrm>
          <a:prstGeom prst="line">
            <a:avLst/>
          </a:prstGeom>
          <a:ln w="38100">
            <a:solidFill>
              <a:srgbClr val="E44C16"/>
            </a:solidFill>
            <a:tailEnd type="stealth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3" name="Çizgi"/>
          <p:cNvSpPr/>
          <p:nvPr/>
        </p:nvSpPr>
        <p:spPr>
          <a:xfrm>
            <a:off x="2622127" y="5380672"/>
            <a:ext cx="1752799" cy="1"/>
          </a:xfrm>
          <a:prstGeom prst="line">
            <a:avLst/>
          </a:prstGeom>
          <a:ln w="38100">
            <a:solidFill>
              <a:srgbClr val="E44C16"/>
            </a:solidFill>
            <a:tailEnd type="stealth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grpId="2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fill="hold" grpId="4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9" presetClass="entr" fill="hold" grpId="6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9" presetClass="entr" fill="hold" grpId="8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9" presetClass="entr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9" presetClass="entr" fill="hold" grpId="1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9" presetClass="entr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9" presetClass="entr" fill="hold" grpId="12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9" presetClass="entr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9" presetClass="entr" fill="hold" grpId="14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9" presetClass="entr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500"/>
                            </p:stCondLst>
                            <p:childTnLst>
                              <p:par>
                                <p:cTn id="65" presetID="9" presetClass="entr" fill="hold" grpId="16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9" presetClass="entr" fill="hold" grpId="1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500"/>
                            </p:stCondLst>
                            <p:childTnLst>
                              <p:par>
                                <p:cTn id="73" presetID="9" presetClass="entr" fill="hold" grpId="18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9" presetClass="entr" fill="hold" grpId="1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500"/>
                            </p:stCondLst>
                            <p:childTnLst>
                              <p:par>
                                <p:cTn id="81" presetID="9" presetClass="entr" fill="hold" grpId="20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9" presetClass="entr" fill="hold" grpId="2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500"/>
                            </p:stCondLst>
                            <p:childTnLst>
                              <p:par>
                                <p:cTn id="89" presetID="9" presetClass="entr" fill="hold" grpId="22" nodeType="after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9" presetClass="entr" fill="hold" grpId="2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1" animBg="1" advAuto="0"/>
      <p:bldP spid="192" grpId="3" animBg="1" advAuto="0"/>
      <p:bldP spid="193" grpId="2" animBg="1" advAuto="0"/>
      <p:bldP spid="194" grpId="5" animBg="1" advAuto="0"/>
      <p:bldP spid="195" grpId="7" animBg="1" advAuto="0"/>
      <p:bldP spid="196" grpId="9" animBg="1" advAuto="0"/>
      <p:bldP spid="197" grpId="11" animBg="1" advAuto="0"/>
      <p:bldP spid="198" grpId="13" animBg="1" advAuto="0"/>
      <p:bldP spid="199" grpId="19" animBg="1" advAuto="0"/>
      <p:bldP spid="200" grpId="15" animBg="1" advAuto="0"/>
      <p:bldP spid="201" grpId="21" animBg="1" advAuto="0"/>
      <p:bldP spid="202" grpId="17" animBg="1" advAuto="0"/>
      <p:bldP spid="203" grpId="23" animBg="1" advAuto="0"/>
      <p:bldP spid="204" grpId="4" animBg="1" advAuto="0"/>
      <p:bldP spid="205" grpId="6" animBg="1" advAuto="0"/>
      <p:bldP spid="206" grpId="8" animBg="1" advAuto="0"/>
      <p:bldP spid="207" grpId="10" animBg="1" advAuto="0"/>
      <p:bldP spid="208" grpId="12" animBg="1" advAuto="0"/>
      <p:bldP spid="209" grpId="16" animBg="1" advAuto="0"/>
      <p:bldP spid="210" grpId="14" animBg="1" advAuto="0"/>
      <p:bldP spid="211" grpId="18" animBg="1" advAuto="0"/>
      <p:bldP spid="212" grpId="20" animBg="1" advAuto="0"/>
      <p:bldP spid="213" grpId="22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16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Yatar durumda nefes darlığının ortaya çıkması veya artmasıdır…"/>
          <p:cNvSpPr txBox="1">
            <a:spLocks noGrp="1"/>
          </p:cNvSpPr>
          <p:nvPr>
            <p:ph type="body" idx="1"/>
          </p:nvPr>
        </p:nvSpPr>
        <p:spPr>
          <a:xfrm>
            <a:off x="850850" y="2036614"/>
            <a:ext cx="7442300" cy="3443585"/>
          </a:xfrm>
          <a:prstGeom prst="rect">
            <a:avLst/>
          </a:prstGeom>
        </p:spPr>
        <p:txBody>
          <a:bodyPr/>
          <a:lstStyle/>
          <a:p>
            <a:pPr marL="233362" indent="-233362">
              <a:lnSpc>
                <a:spcPct val="95000"/>
              </a:lnSpc>
              <a:spcBef>
                <a:spcPts val="2100"/>
              </a:spcBef>
              <a:buClr>
                <a:schemeClr val="accent1"/>
              </a:buClr>
              <a:buSzPct val="110000"/>
              <a:buFontTx/>
              <a:buChar char="✓"/>
              <a:defRPr sz="2400">
                <a:latin typeface="+mn-lt"/>
                <a:ea typeface="+mn-ea"/>
                <a:cs typeface="+mn-cs"/>
                <a:sym typeface="Arial"/>
              </a:defRPr>
            </a:pPr>
            <a:r>
              <a:t>Yatar durumda nefes darlığının ortaya çıkması veya artmasıdır</a:t>
            </a:r>
          </a:p>
          <a:p>
            <a:pPr marL="233362" indent="-233362">
              <a:lnSpc>
                <a:spcPct val="95000"/>
              </a:lnSpc>
              <a:spcBef>
                <a:spcPts val="2100"/>
              </a:spcBef>
              <a:buClr>
                <a:schemeClr val="accent1"/>
              </a:buClr>
              <a:buSzPct val="110000"/>
              <a:buFontTx/>
              <a:buChar char="✓"/>
              <a:defRPr sz="2400">
                <a:latin typeface="+mn-lt"/>
                <a:ea typeface="+mn-ea"/>
                <a:cs typeface="+mn-cs"/>
                <a:sym typeface="Arial"/>
              </a:defRPr>
            </a:pPr>
            <a:r>
              <a:t>Akciğerlerin kompliansındaki azalmayı, pulmoner konjesyonu gösterir</a:t>
            </a:r>
          </a:p>
          <a:p>
            <a:pPr marL="398462" lvl="1" indent="-163512">
              <a:spcBef>
                <a:spcPts val="900"/>
              </a:spcBef>
              <a:buClr>
                <a:srgbClr val="917B69"/>
              </a:buClr>
              <a:buFontTx/>
              <a:buChar char="▪"/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Sol kalp yetmezliği</a:t>
            </a:r>
          </a:p>
          <a:p>
            <a:pPr marL="398462" lvl="1" indent="-163512">
              <a:spcBef>
                <a:spcPts val="900"/>
              </a:spcBef>
              <a:buClr>
                <a:srgbClr val="917B69"/>
              </a:buClr>
              <a:buFontTx/>
              <a:buChar char="▪"/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KOAH alevlenme</a:t>
            </a:r>
          </a:p>
          <a:p>
            <a:pPr marL="398462" lvl="1" indent="-163512">
              <a:spcBef>
                <a:spcPts val="900"/>
              </a:spcBef>
              <a:buClr>
                <a:srgbClr val="917B69"/>
              </a:buClr>
              <a:buFontTx/>
              <a:buChar char="▪"/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Astım atak</a:t>
            </a:r>
          </a:p>
          <a:p>
            <a:pPr marL="398462" lvl="1" indent="-163512">
              <a:spcBef>
                <a:spcPts val="900"/>
              </a:spcBef>
              <a:buClr>
                <a:srgbClr val="917B69"/>
              </a:buClr>
              <a:buFontTx/>
              <a:buChar char="▪"/>
              <a:defRPr sz="2000">
                <a:latin typeface="+mn-lt"/>
                <a:ea typeface="+mn-ea"/>
                <a:cs typeface="+mn-cs"/>
                <a:sym typeface="Arial"/>
              </a:defRPr>
            </a:pPr>
            <a:r>
              <a:t>Akciğer ödemi</a:t>
            </a:r>
          </a:p>
        </p:txBody>
      </p:sp>
      <p:sp>
        <p:nvSpPr>
          <p:cNvPr id="218" name="Ortopne"/>
          <p:cNvSpPr txBox="1"/>
          <p:nvPr/>
        </p:nvSpPr>
        <p:spPr>
          <a:xfrm>
            <a:off x="1149350" y="1174601"/>
            <a:ext cx="2919760" cy="801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75000"/>
              </a:lnSpc>
              <a:defRPr sz="2800">
                <a:solidFill>
                  <a:schemeClr val="accent5"/>
                </a:solidFill>
              </a:defRPr>
            </a:lvl1pPr>
          </a:lstStyle>
          <a:p>
            <a:r>
              <a:t>Ortopne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18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Dispne…"/>
          <p:cNvSpPr txBox="1">
            <a:spLocks noGrp="1"/>
          </p:cNvSpPr>
          <p:nvPr>
            <p:ph type="body" sz="quarter" idx="1"/>
          </p:nvPr>
        </p:nvSpPr>
        <p:spPr>
          <a:xfrm>
            <a:off x="1101725" y="1876425"/>
            <a:ext cx="2892475" cy="3946525"/>
          </a:xfrm>
          <a:prstGeom prst="rect">
            <a:avLst/>
          </a:prstGeom>
        </p:spPr>
        <p:txBody>
          <a:bodyPr/>
          <a:lstStyle/>
          <a:p>
            <a:pPr marL="233362" indent="-233362">
              <a:spcBef>
                <a:spcPts val="2100"/>
              </a:spcBef>
              <a:buClr>
                <a:schemeClr val="accent1"/>
              </a:buClr>
              <a:buSzPct val="110000"/>
              <a:buFontTx/>
              <a:buChar char="▪"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Dispne </a:t>
            </a:r>
          </a:p>
          <a:p>
            <a:pPr marL="233362" indent="-233362">
              <a:spcBef>
                <a:spcPts val="2100"/>
              </a:spcBef>
              <a:buClr>
                <a:schemeClr val="accent1"/>
              </a:buClr>
              <a:buSzPct val="110000"/>
              <a:buFontTx/>
              <a:buChar char="▪"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Göğüs Ağrısı</a:t>
            </a:r>
          </a:p>
          <a:p>
            <a:pPr marL="233362" indent="-233362">
              <a:spcBef>
                <a:spcPts val="2100"/>
              </a:spcBef>
              <a:buClr>
                <a:schemeClr val="accent1"/>
              </a:buClr>
              <a:buSzPct val="110000"/>
              <a:buFontTx/>
              <a:buChar char="▪"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Hemoptizi</a:t>
            </a:r>
          </a:p>
          <a:p>
            <a:pPr marL="233362" indent="-233362">
              <a:spcBef>
                <a:spcPts val="2100"/>
              </a:spcBef>
              <a:buClr>
                <a:schemeClr val="accent1"/>
              </a:buClr>
              <a:buSzPct val="110000"/>
              <a:buFontTx/>
              <a:buChar char="▪"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Masif Hemoptizi</a:t>
            </a:r>
          </a:p>
          <a:p>
            <a:pPr marL="233362" indent="-233362">
              <a:lnSpc>
                <a:spcPct val="95000"/>
              </a:lnSpc>
              <a:spcBef>
                <a:spcPts val="2100"/>
              </a:spcBef>
              <a:buClr>
                <a:schemeClr val="accent1"/>
              </a:buClr>
              <a:buSzPct val="110000"/>
              <a:buFontTx/>
              <a:buChar char="▪"/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Kaynaklar</a:t>
            </a:r>
          </a:p>
        </p:txBody>
      </p:sp>
      <p:sp>
        <p:nvSpPr>
          <p:cNvPr id="120" name="SUNUM PLANI"/>
          <p:cNvSpPr txBox="1"/>
          <p:nvPr/>
        </p:nvSpPr>
        <p:spPr>
          <a:xfrm>
            <a:off x="985837" y="855662"/>
            <a:ext cx="8289926" cy="498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 lnSpcReduction="10000"/>
          </a:bodyPr>
          <a:lstStyle>
            <a:lvl1pPr defTabSz="832104">
              <a:lnSpc>
                <a:spcPct val="95000"/>
              </a:lnSpc>
              <a:defRPr sz="2912">
                <a:solidFill>
                  <a:schemeClr val="accent5"/>
                </a:solidFill>
              </a:defRPr>
            </a:lvl1pPr>
          </a:lstStyle>
          <a:p>
            <a:r>
              <a:t>SUNUM PLANI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21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Hastanın uyurken hava açlığı ile uyanarak oturup veya ayağa kalkarak rahatlamaya çalışmasıdır…"/>
          <p:cNvSpPr txBox="1">
            <a:spLocks noGrp="1"/>
          </p:cNvSpPr>
          <p:nvPr>
            <p:ph type="body" idx="1"/>
          </p:nvPr>
        </p:nvSpPr>
        <p:spPr>
          <a:xfrm>
            <a:off x="704949" y="1490800"/>
            <a:ext cx="7734102" cy="3951040"/>
          </a:xfrm>
          <a:prstGeom prst="rect">
            <a:avLst/>
          </a:prstGeom>
        </p:spPr>
        <p:txBody>
          <a:bodyPr/>
          <a:lstStyle/>
          <a:p>
            <a:pPr marL="233362" indent="-233362">
              <a:lnSpc>
                <a:spcPct val="95000"/>
              </a:lnSpc>
              <a:spcBef>
                <a:spcPts val="2100"/>
              </a:spcBef>
              <a:buClr>
                <a:schemeClr val="accent1"/>
              </a:buClr>
              <a:buSzPct val="110000"/>
              <a:buFontTx/>
              <a:buChar char="✓"/>
              <a:defRPr sz="2400">
                <a:latin typeface="+mn-lt"/>
                <a:ea typeface="+mn-ea"/>
                <a:cs typeface="+mn-cs"/>
                <a:sym typeface="Arial"/>
              </a:defRPr>
            </a:pPr>
            <a:r>
              <a:t>Hastanın uyurken hava açlığı ile uyanarak oturup veya ayağa kalkarak rahatlamaya çalışmasıdır</a:t>
            </a:r>
          </a:p>
          <a:p>
            <a:pPr marL="233362" indent="-233362">
              <a:lnSpc>
                <a:spcPct val="95000"/>
              </a:lnSpc>
              <a:spcBef>
                <a:spcPts val="2100"/>
              </a:spcBef>
              <a:buClr>
                <a:schemeClr val="accent1"/>
              </a:buClr>
              <a:buSzPct val="110000"/>
              <a:buFontTx/>
              <a:buChar char="✓"/>
              <a:defRPr sz="2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marL="233362" indent="-233362">
              <a:lnSpc>
                <a:spcPct val="95000"/>
              </a:lnSpc>
              <a:spcBef>
                <a:spcPts val="2100"/>
              </a:spcBef>
              <a:buClr>
                <a:schemeClr val="accent1"/>
              </a:buClr>
              <a:buSzPct val="110000"/>
              <a:buFontTx/>
              <a:buChar char="▪"/>
              <a:defRPr sz="2400">
                <a:latin typeface="+mn-lt"/>
                <a:ea typeface="+mn-ea"/>
                <a:cs typeface="+mn-cs"/>
                <a:sym typeface="Arial"/>
              </a:defRPr>
            </a:pPr>
            <a:r>
              <a:t>Mitral Darlık</a:t>
            </a:r>
          </a:p>
          <a:p>
            <a:pPr marL="233362" indent="-233362">
              <a:lnSpc>
                <a:spcPct val="95000"/>
              </a:lnSpc>
              <a:spcBef>
                <a:spcPts val="2100"/>
              </a:spcBef>
              <a:buClr>
                <a:schemeClr val="accent1"/>
              </a:buClr>
              <a:buSzPct val="110000"/>
              <a:buFontTx/>
              <a:buChar char="▪"/>
              <a:defRPr sz="2400">
                <a:latin typeface="+mn-lt"/>
                <a:ea typeface="+mn-ea"/>
                <a:cs typeface="+mn-cs"/>
                <a:sym typeface="Arial"/>
              </a:defRPr>
            </a:pPr>
            <a:r>
              <a:t>Sol ventrikül yetmezliği</a:t>
            </a:r>
          </a:p>
          <a:p>
            <a:pPr marL="233362" indent="-233362">
              <a:lnSpc>
                <a:spcPct val="95000"/>
              </a:lnSpc>
              <a:spcBef>
                <a:spcPts val="2100"/>
              </a:spcBef>
              <a:buClr>
                <a:schemeClr val="accent1"/>
              </a:buClr>
              <a:buSzPct val="110000"/>
              <a:buFontTx/>
              <a:buChar char="▪"/>
              <a:defRPr sz="2400">
                <a:latin typeface="+mn-lt"/>
                <a:ea typeface="+mn-ea"/>
                <a:cs typeface="+mn-cs"/>
                <a:sym typeface="Arial"/>
              </a:defRPr>
            </a:pPr>
            <a:r>
              <a:t>Ortopne yapan nedenler</a:t>
            </a:r>
          </a:p>
          <a:p>
            <a:pPr marL="233362" indent="-233362">
              <a:lnSpc>
                <a:spcPct val="95000"/>
              </a:lnSpc>
              <a:spcBef>
                <a:spcPts val="2100"/>
              </a:spcBef>
              <a:buClr>
                <a:schemeClr val="accent1"/>
              </a:buClr>
              <a:buSzPct val="110000"/>
              <a:buFontTx/>
              <a:buChar char="▪"/>
              <a:defRPr sz="2400">
                <a:latin typeface="+mn-lt"/>
                <a:ea typeface="+mn-ea"/>
                <a:cs typeface="+mn-cs"/>
                <a:sym typeface="Arial"/>
              </a:defRPr>
            </a:pPr>
            <a:r>
              <a:t>Obstrüktif uyku apnesi</a:t>
            </a:r>
          </a:p>
        </p:txBody>
      </p:sp>
      <p:sp>
        <p:nvSpPr>
          <p:cNvPr id="223" name="Paroksismal Nokturnal Dispne"/>
          <p:cNvSpPr txBox="1"/>
          <p:nvPr/>
        </p:nvSpPr>
        <p:spPr>
          <a:xfrm>
            <a:off x="806450" y="827087"/>
            <a:ext cx="5075833" cy="801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75000"/>
              </a:lnSpc>
              <a:defRPr sz="2800">
                <a:solidFill>
                  <a:schemeClr val="accent5"/>
                </a:solidFill>
              </a:defRPr>
            </a:lvl1pPr>
          </a:lstStyle>
          <a:p>
            <a:r>
              <a:t>Paroksismal Nokturnal Dispne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26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Hastanın oturduğunda veya ayağa kalktığında olan ve yatınca düzelen nefes darlığıdır…"/>
          <p:cNvSpPr txBox="1">
            <a:spLocks noGrp="1"/>
          </p:cNvSpPr>
          <p:nvPr>
            <p:ph type="body" idx="1"/>
          </p:nvPr>
        </p:nvSpPr>
        <p:spPr>
          <a:xfrm>
            <a:off x="772765" y="1281112"/>
            <a:ext cx="7852470" cy="503081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05359" indent="-205359" defTabSz="804672">
              <a:lnSpc>
                <a:spcPct val="95000"/>
              </a:lnSpc>
              <a:spcBef>
                <a:spcPts val="1900"/>
              </a:spcBef>
              <a:buClr>
                <a:schemeClr val="accent1"/>
              </a:buClr>
              <a:buSzPct val="110000"/>
              <a:buFontTx/>
              <a:buChar char="✓"/>
              <a:defRPr sz="2112">
                <a:latin typeface="+mn-lt"/>
                <a:ea typeface="+mn-ea"/>
                <a:cs typeface="+mn-cs"/>
                <a:sym typeface="Arial"/>
              </a:defRPr>
            </a:pPr>
            <a:r>
              <a:t>Hastanın oturduğunda veya ayağa kalktığında olan ve yatınca düzelen nefes darlığıdır</a:t>
            </a:r>
          </a:p>
          <a:p>
            <a:pPr marL="205359" indent="-205359" defTabSz="804672">
              <a:spcBef>
                <a:spcPts val="1900"/>
              </a:spcBef>
              <a:buClr>
                <a:schemeClr val="accent1"/>
              </a:buClr>
              <a:buSzPct val="110000"/>
              <a:buFontTx/>
              <a:buChar char="▪"/>
              <a:defRPr sz="2112">
                <a:latin typeface="+mn-lt"/>
                <a:ea typeface="+mn-ea"/>
                <a:cs typeface="+mn-cs"/>
                <a:sym typeface="Arial"/>
              </a:defRPr>
            </a:pPr>
            <a:r>
              <a:t>Atrial miksoma</a:t>
            </a:r>
          </a:p>
          <a:p>
            <a:pPr marL="205359" indent="-205359" defTabSz="804672">
              <a:spcBef>
                <a:spcPts val="1900"/>
              </a:spcBef>
              <a:buClr>
                <a:schemeClr val="accent1"/>
              </a:buClr>
              <a:buSzPct val="110000"/>
              <a:buFontTx/>
              <a:buChar char="▪"/>
              <a:defRPr sz="2112">
                <a:latin typeface="+mn-lt"/>
                <a:ea typeface="+mn-ea"/>
                <a:cs typeface="+mn-cs"/>
                <a:sym typeface="Arial"/>
              </a:defRPr>
            </a:pPr>
            <a:r>
              <a:t>İntrakardiyak şantlar/Parenkimal akciğer şantları</a:t>
            </a:r>
          </a:p>
          <a:p>
            <a:pPr marL="205359" indent="-205359" defTabSz="804672">
              <a:spcBef>
                <a:spcPts val="1900"/>
              </a:spcBef>
              <a:buClr>
                <a:schemeClr val="accent1"/>
              </a:buClr>
              <a:buSzPct val="110000"/>
              <a:buFontTx/>
              <a:buChar char="▪"/>
              <a:defRPr sz="2112">
                <a:latin typeface="+mn-lt"/>
                <a:ea typeface="+mn-ea"/>
                <a:cs typeface="+mn-cs"/>
                <a:sym typeface="Arial"/>
              </a:defRPr>
            </a:pPr>
            <a:r>
              <a:t>Pulmoner AV fistül</a:t>
            </a:r>
          </a:p>
          <a:p>
            <a:pPr marL="205359" indent="-205359" defTabSz="804672">
              <a:lnSpc>
                <a:spcPct val="95000"/>
              </a:lnSpc>
              <a:spcBef>
                <a:spcPts val="1900"/>
              </a:spcBef>
              <a:buClr>
                <a:schemeClr val="accent1"/>
              </a:buClr>
              <a:buSzTx/>
              <a:buFont typeface="Wingdings"/>
              <a:buNone/>
              <a:defRPr sz="2112">
                <a:solidFill>
                  <a:schemeClr val="accent5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Trepopne</a:t>
            </a:r>
            <a:endParaRPr>
              <a:solidFill>
                <a:srgbClr val="923222"/>
              </a:solidFill>
            </a:endParaRPr>
          </a:p>
          <a:p>
            <a:pPr marL="205359" indent="-205359" defTabSz="804672">
              <a:lnSpc>
                <a:spcPct val="95000"/>
              </a:lnSpc>
              <a:spcBef>
                <a:spcPts val="1900"/>
              </a:spcBef>
              <a:buClr>
                <a:schemeClr val="accent1"/>
              </a:buClr>
              <a:buSzPct val="110000"/>
              <a:buFontTx/>
              <a:buChar char="✓"/>
              <a:defRPr sz="2112">
                <a:latin typeface="+mn-lt"/>
                <a:ea typeface="+mn-ea"/>
                <a:cs typeface="+mn-cs"/>
                <a:sym typeface="Arial"/>
              </a:defRPr>
            </a:pPr>
            <a:r>
              <a:t>Sağa veya sola yatınca ortaya çıkan nefes darlığıdır</a:t>
            </a:r>
          </a:p>
          <a:p>
            <a:pPr marL="205359" indent="-205359" defTabSz="804672">
              <a:lnSpc>
                <a:spcPct val="95000"/>
              </a:lnSpc>
              <a:spcBef>
                <a:spcPts val="1900"/>
              </a:spcBef>
              <a:buClr>
                <a:schemeClr val="accent1"/>
              </a:buClr>
              <a:buSzPct val="110000"/>
              <a:buFontTx/>
              <a:buChar char="▪"/>
              <a:defRPr sz="2112">
                <a:latin typeface="+mn-lt"/>
                <a:ea typeface="+mn-ea"/>
                <a:cs typeface="+mn-cs"/>
                <a:sym typeface="Arial"/>
              </a:defRPr>
            </a:pPr>
            <a:r>
              <a:t>Tek taraflı akciğer hastalığı</a:t>
            </a:r>
          </a:p>
          <a:p>
            <a:pPr marL="205359" indent="-205359" defTabSz="804672">
              <a:lnSpc>
                <a:spcPct val="95000"/>
              </a:lnSpc>
              <a:spcBef>
                <a:spcPts val="1900"/>
              </a:spcBef>
              <a:buClr>
                <a:schemeClr val="accent1"/>
              </a:buClr>
              <a:buSzPct val="110000"/>
              <a:buFontTx/>
              <a:buChar char="▪"/>
              <a:defRPr sz="2112">
                <a:latin typeface="+mn-lt"/>
                <a:ea typeface="+mn-ea"/>
                <a:cs typeface="+mn-cs"/>
                <a:sym typeface="Arial"/>
              </a:defRPr>
            </a:pPr>
            <a:r>
              <a:t>Plevral sıvı</a:t>
            </a:r>
          </a:p>
          <a:p>
            <a:pPr marL="205359" indent="-205359" defTabSz="804672">
              <a:lnSpc>
                <a:spcPct val="95000"/>
              </a:lnSpc>
              <a:spcBef>
                <a:spcPts val="1900"/>
              </a:spcBef>
              <a:buClr>
                <a:schemeClr val="accent1"/>
              </a:buClr>
              <a:buSzPct val="110000"/>
              <a:buFontTx/>
              <a:buChar char="▪"/>
              <a:defRPr sz="2112">
                <a:latin typeface="+mn-lt"/>
                <a:ea typeface="+mn-ea"/>
                <a:cs typeface="+mn-cs"/>
                <a:sym typeface="Arial"/>
              </a:defRPr>
            </a:pPr>
            <a:r>
              <a:t>Proksimal trakeobronşiyal ağacın obstrüksiyonu</a:t>
            </a:r>
          </a:p>
        </p:txBody>
      </p:sp>
      <p:sp>
        <p:nvSpPr>
          <p:cNvPr id="228" name="Platipne"/>
          <p:cNvSpPr txBox="1"/>
          <p:nvPr/>
        </p:nvSpPr>
        <p:spPr>
          <a:xfrm>
            <a:off x="933450" y="674687"/>
            <a:ext cx="3762227" cy="6172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75000"/>
              </a:lnSpc>
              <a:defRPr sz="2600">
                <a:solidFill>
                  <a:schemeClr val="accent5"/>
                </a:solidFill>
              </a:defRPr>
            </a:lvl1pPr>
          </a:lstStyle>
          <a:p>
            <a:r>
              <a:t>Platipne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31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Hastanın inspiryum sırasında nefes darlığı hissetmesidir…"/>
          <p:cNvSpPr txBox="1">
            <a:spLocks noGrp="1"/>
          </p:cNvSpPr>
          <p:nvPr>
            <p:ph type="body" idx="1"/>
          </p:nvPr>
        </p:nvSpPr>
        <p:spPr>
          <a:xfrm>
            <a:off x="917575" y="1569640"/>
            <a:ext cx="7267427" cy="4758532"/>
          </a:xfrm>
          <a:prstGeom prst="rect">
            <a:avLst/>
          </a:prstGeom>
        </p:spPr>
        <p:txBody>
          <a:bodyPr/>
          <a:lstStyle/>
          <a:p>
            <a:pPr marL="228695" indent="-228695" defTabSz="896111">
              <a:lnSpc>
                <a:spcPct val="95000"/>
              </a:lnSpc>
              <a:spcBef>
                <a:spcPts val="2100"/>
              </a:spcBef>
              <a:buClr>
                <a:schemeClr val="accent1"/>
              </a:buClr>
              <a:buSzPct val="110000"/>
              <a:buFontTx/>
              <a:buChar char="✓"/>
              <a:defRPr sz="2352">
                <a:latin typeface="+mn-lt"/>
                <a:ea typeface="+mn-ea"/>
                <a:cs typeface="+mn-cs"/>
                <a:sym typeface="Arial"/>
              </a:defRPr>
            </a:pPr>
            <a:r>
              <a:t>Hastanın inspiryum sırasında nefes darlığı hissetmesidir</a:t>
            </a:r>
          </a:p>
          <a:p>
            <a:pPr marL="228695" indent="-228695" defTabSz="896111">
              <a:lnSpc>
                <a:spcPct val="95000"/>
              </a:lnSpc>
              <a:spcBef>
                <a:spcPts val="2100"/>
              </a:spcBef>
              <a:buClr>
                <a:schemeClr val="accent1"/>
              </a:buClr>
              <a:buSzPct val="110000"/>
              <a:buFontTx/>
              <a:buChar char="▪"/>
              <a:defRPr sz="2352">
                <a:latin typeface="+mn-lt"/>
                <a:ea typeface="+mn-ea"/>
                <a:cs typeface="+mn-cs"/>
                <a:sym typeface="Arial"/>
              </a:defRPr>
            </a:pPr>
            <a:r>
              <a:t>Larinks, trakea, ana bronşların obstrüksiyonu</a:t>
            </a:r>
          </a:p>
          <a:p>
            <a:pPr marL="228695" indent="-228695" defTabSz="896111">
              <a:lnSpc>
                <a:spcPct val="95000"/>
              </a:lnSpc>
              <a:spcBef>
                <a:spcPts val="2100"/>
              </a:spcBef>
              <a:buClr>
                <a:schemeClr val="accent1"/>
              </a:buClr>
              <a:buSzPct val="110000"/>
              <a:buFontTx/>
              <a:buChar char="▪"/>
              <a:defRPr sz="2352">
                <a:latin typeface="+mn-lt"/>
                <a:ea typeface="+mn-ea"/>
                <a:cs typeface="+mn-cs"/>
                <a:sym typeface="Arial"/>
              </a:defRPr>
            </a:pPr>
            <a:r>
              <a:t>Larinks ödemi</a:t>
            </a:r>
          </a:p>
          <a:p>
            <a:pPr marL="228695" indent="-228695" defTabSz="896111">
              <a:lnSpc>
                <a:spcPct val="95000"/>
              </a:lnSpc>
              <a:spcBef>
                <a:spcPts val="2100"/>
              </a:spcBef>
              <a:buClr>
                <a:schemeClr val="accent1"/>
              </a:buClr>
              <a:buSzPct val="110000"/>
              <a:buFontTx/>
              <a:buChar char="▪"/>
              <a:defRPr sz="2352">
                <a:latin typeface="+mn-lt"/>
                <a:ea typeface="+mn-ea"/>
                <a:cs typeface="+mn-cs"/>
                <a:sym typeface="Arial"/>
              </a:defRPr>
            </a:pPr>
            <a:r>
              <a:t>Larinks tümörü</a:t>
            </a:r>
          </a:p>
          <a:p>
            <a:pPr marL="228695" indent="-228695" defTabSz="896111">
              <a:lnSpc>
                <a:spcPct val="95000"/>
              </a:lnSpc>
              <a:spcBef>
                <a:spcPts val="2100"/>
              </a:spcBef>
              <a:buClr>
                <a:schemeClr val="accent1"/>
              </a:buClr>
              <a:buSzPct val="110000"/>
              <a:buFontTx/>
              <a:buChar char="▪"/>
              <a:defRPr sz="2352">
                <a:latin typeface="+mn-lt"/>
                <a:ea typeface="+mn-ea"/>
                <a:cs typeface="+mn-cs"/>
                <a:sym typeface="Arial"/>
              </a:defRPr>
            </a:pPr>
            <a:r>
              <a:t>Laringospazm</a:t>
            </a:r>
          </a:p>
          <a:p>
            <a:pPr marL="228695" indent="-228695" defTabSz="896111">
              <a:lnSpc>
                <a:spcPct val="95000"/>
              </a:lnSpc>
              <a:spcBef>
                <a:spcPts val="2100"/>
              </a:spcBef>
              <a:buClr>
                <a:schemeClr val="accent1"/>
              </a:buClr>
              <a:buSzPct val="110000"/>
              <a:buFontTx/>
              <a:buChar char="▪"/>
              <a:defRPr sz="2352">
                <a:latin typeface="+mn-lt"/>
                <a:ea typeface="+mn-ea"/>
                <a:cs typeface="+mn-cs"/>
                <a:sym typeface="Arial"/>
              </a:defRPr>
            </a:pPr>
            <a:r>
              <a:t>Trakea ve ana bronşlara bası yapan intratorasik guatr ve mediasten tümörleri</a:t>
            </a:r>
          </a:p>
          <a:p>
            <a:pPr marL="228695" indent="-228695" defTabSz="896111">
              <a:lnSpc>
                <a:spcPct val="95000"/>
              </a:lnSpc>
              <a:spcBef>
                <a:spcPts val="2100"/>
              </a:spcBef>
              <a:buClr>
                <a:schemeClr val="accent1"/>
              </a:buClr>
              <a:buSzPct val="110000"/>
              <a:buFontTx/>
              <a:buChar char="▪"/>
              <a:defRPr sz="2352">
                <a:latin typeface="+mn-lt"/>
                <a:ea typeface="+mn-ea"/>
                <a:cs typeface="+mn-cs"/>
                <a:sym typeface="Arial"/>
              </a:defRPr>
            </a:pPr>
            <a:r>
              <a:t>Stridor ve tiraj eşlik eder</a:t>
            </a:r>
          </a:p>
        </p:txBody>
      </p:sp>
      <p:sp>
        <p:nvSpPr>
          <p:cNvPr id="233" name="İnspiratuar Dispne"/>
          <p:cNvSpPr txBox="1"/>
          <p:nvPr/>
        </p:nvSpPr>
        <p:spPr>
          <a:xfrm>
            <a:off x="933450" y="834628"/>
            <a:ext cx="8318500" cy="801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75000"/>
              </a:lnSpc>
              <a:defRPr sz="2800">
                <a:solidFill>
                  <a:schemeClr val="accent5"/>
                </a:solidFill>
              </a:defRPr>
            </a:lvl1pPr>
          </a:lstStyle>
          <a:p>
            <a:r>
              <a:t>İnspiratuar Dispne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36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Hastanın ekspiryum sırasında nefes darlığı hissetmesidir…"/>
          <p:cNvSpPr txBox="1">
            <a:spLocks noGrp="1"/>
          </p:cNvSpPr>
          <p:nvPr>
            <p:ph type="body" idx="1"/>
          </p:nvPr>
        </p:nvSpPr>
        <p:spPr>
          <a:xfrm>
            <a:off x="993775" y="1689125"/>
            <a:ext cx="7351862" cy="4367163"/>
          </a:xfrm>
          <a:prstGeom prst="rect">
            <a:avLst/>
          </a:prstGeom>
        </p:spPr>
        <p:txBody>
          <a:bodyPr/>
          <a:lstStyle/>
          <a:p>
            <a:pPr marL="189023" indent="-189023" defTabSz="740663">
              <a:lnSpc>
                <a:spcPct val="95000"/>
              </a:lnSpc>
              <a:spcBef>
                <a:spcPts val="1700"/>
              </a:spcBef>
              <a:buClr>
                <a:schemeClr val="accent1"/>
              </a:buClr>
              <a:buSzPct val="110000"/>
              <a:buFontTx/>
              <a:buChar char="✓"/>
              <a:defRPr sz="1944">
                <a:latin typeface="+mn-lt"/>
                <a:ea typeface="+mn-ea"/>
                <a:cs typeface="+mn-cs"/>
                <a:sym typeface="Arial"/>
              </a:defRPr>
            </a:pPr>
            <a:r>
              <a:t>Hastanın ekspiryum sırasında nefes darlığı hissetmesidir</a:t>
            </a:r>
          </a:p>
          <a:p>
            <a:pPr marL="189023" indent="-189023" defTabSz="740663">
              <a:lnSpc>
                <a:spcPct val="95000"/>
              </a:lnSpc>
              <a:spcBef>
                <a:spcPts val="1700"/>
              </a:spcBef>
              <a:buClr>
                <a:schemeClr val="accent1"/>
              </a:buClr>
              <a:buSzPct val="110000"/>
              <a:buFontTx/>
              <a:buChar char="▪"/>
              <a:defRPr sz="1944">
                <a:latin typeface="+mn-lt"/>
                <a:ea typeface="+mn-ea"/>
                <a:cs typeface="+mn-cs"/>
                <a:sym typeface="Arial"/>
              </a:defRPr>
            </a:pPr>
            <a:r>
              <a:t>Küçük hava yollarının obstrüksiyonuna bağlıdır</a:t>
            </a:r>
          </a:p>
          <a:p>
            <a:pPr marL="189023" indent="-189023" defTabSz="740663">
              <a:lnSpc>
                <a:spcPct val="95000"/>
              </a:lnSpc>
              <a:spcBef>
                <a:spcPts val="1700"/>
              </a:spcBef>
              <a:buClr>
                <a:schemeClr val="accent1"/>
              </a:buClr>
              <a:buSzPct val="110000"/>
              <a:buFontTx/>
              <a:buChar char="▪"/>
              <a:defRPr sz="1944">
                <a:latin typeface="+mn-lt"/>
                <a:ea typeface="+mn-ea"/>
                <a:cs typeface="+mn-cs"/>
                <a:sym typeface="Arial"/>
              </a:defRPr>
            </a:pPr>
            <a:r>
              <a:t>Ekspiryum uzar</a:t>
            </a:r>
          </a:p>
          <a:p>
            <a:pPr marL="189023" indent="-189023" defTabSz="740663">
              <a:lnSpc>
                <a:spcPct val="95000"/>
              </a:lnSpc>
              <a:spcBef>
                <a:spcPts val="1700"/>
              </a:spcBef>
              <a:buClr>
                <a:schemeClr val="accent1"/>
              </a:buClr>
              <a:buSzPct val="110000"/>
              <a:buFontTx/>
              <a:buChar char="▪"/>
              <a:defRPr sz="1944">
                <a:latin typeface="+mn-lt"/>
                <a:ea typeface="+mn-ea"/>
                <a:cs typeface="+mn-cs"/>
                <a:sym typeface="Arial"/>
              </a:defRPr>
            </a:pPr>
            <a:r>
              <a:t>Astım-KOAH</a:t>
            </a:r>
          </a:p>
          <a:p>
            <a:pPr marL="189023" indent="-189023" defTabSz="740663">
              <a:lnSpc>
                <a:spcPct val="95000"/>
              </a:lnSpc>
              <a:spcBef>
                <a:spcPts val="1700"/>
              </a:spcBef>
              <a:buClr>
                <a:schemeClr val="accent1"/>
              </a:buClr>
              <a:buSzTx/>
              <a:buFont typeface="Wingdings"/>
              <a:buNone/>
              <a:defRPr sz="1944">
                <a:solidFill>
                  <a:schemeClr val="accent5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Paroksismal Dispne</a:t>
            </a:r>
          </a:p>
          <a:p>
            <a:pPr marL="189023" indent="-189023" defTabSz="740663">
              <a:lnSpc>
                <a:spcPct val="95000"/>
              </a:lnSpc>
              <a:spcBef>
                <a:spcPts val="1700"/>
              </a:spcBef>
              <a:buClr>
                <a:schemeClr val="accent1"/>
              </a:buClr>
              <a:buSzPct val="110000"/>
              <a:buFontTx/>
              <a:buChar char="▪"/>
              <a:defRPr sz="1944">
                <a:latin typeface="+mn-lt"/>
                <a:ea typeface="+mn-ea"/>
                <a:cs typeface="+mn-cs"/>
                <a:sym typeface="Arial"/>
              </a:defRPr>
            </a:pPr>
            <a:r>
              <a:t>Nöbetler halinde gelen dispne</a:t>
            </a:r>
          </a:p>
          <a:p>
            <a:pPr marL="189023" indent="-189023" defTabSz="740663">
              <a:lnSpc>
                <a:spcPct val="95000"/>
              </a:lnSpc>
              <a:spcBef>
                <a:spcPts val="1700"/>
              </a:spcBef>
              <a:buClr>
                <a:schemeClr val="accent1"/>
              </a:buClr>
              <a:buSzPct val="110000"/>
              <a:buFontTx/>
              <a:buChar char="▪"/>
              <a:defRPr sz="1944">
                <a:latin typeface="+mn-lt"/>
                <a:ea typeface="+mn-ea"/>
                <a:cs typeface="+mn-cs"/>
                <a:sym typeface="Arial"/>
              </a:defRPr>
            </a:pPr>
            <a:r>
              <a:t>Astım</a:t>
            </a:r>
          </a:p>
          <a:p>
            <a:pPr marL="189023" indent="-189023" defTabSz="740663">
              <a:lnSpc>
                <a:spcPct val="95000"/>
              </a:lnSpc>
              <a:spcBef>
                <a:spcPts val="1700"/>
              </a:spcBef>
              <a:buClr>
                <a:schemeClr val="accent1"/>
              </a:buClr>
              <a:buSzTx/>
              <a:buFont typeface="Wingdings"/>
              <a:buNone/>
              <a:defRPr sz="1944">
                <a:solidFill>
                  <a:schemeClr val="accent5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İç Çekmeli Dispne</a:t>
            </a:r>
          </a:p>
          <a:p>
            <a:pPr marL="189023" indent="-189023" defTabSz="740663">
              <a:lnSpc>
                <a:spcPct val="95000"/>
              </a:lnSpc>
              <a:spcBef>
                <a:spcPts val="1700"/>
              </a:spcBef>
              <a:buClr>
                <a:schemeClr val="accent1"/>
              </a:buClr>
              <a:buSzPct val="110000"/>
              <a:buFontTx/>
              <a:buChar char="▪"/>
              <a:defRPr sz="1944">
                <a:latin typeface="+mn-lt"/>
                <a:ea typeface="+mn-ea"/>
                <a:cs typeface="+mn-cs"/>
                <a:sym typeface="Arial"/>
              </a:defRPr>
            </a:pPr>
            <a:r>
              <a:t>Psikolojik nedenler</a:t>
            </a:r>
          </a:p>
        </p:txBody>
      </p:sp>
      <p:sp>
        <p:nvSpPr>
          <p:cNvPr id="238" name="Ekspiratuar Dispne"/>
          <p:cNvSpPr txBox="1"/>
          <p:nvPr/>
        </p:nvSpPr>
        <p:spPr>
          <a:xfrm>
            <a:off x="1060450" y="674712"/>
            <a:ext cx="8318500" cy="801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>
              <a:lnSpc>
                <a:spcPct val="75000"/>
              </a:lnSpc>
              <a:defRPr sz="2600">
                <a:solidFill>
                  <a:schemeClr val="accent5"/>
                </a:solidFill>
              </a:defRPr>
            </a:pPr>
            <a:r>
              <a:t/>
            </a:r>
            <a:br/>
            <a:r>
              <a:t>Ekspiratuar Dispne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41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Visseral perikard, visseral plevra ve akciğer parenkimi dışındaki diğer tüm yapılardan kaynaklanabilir…"/>
          <p:cNvSpPr txBox="1">
            <a:spLocks noGrp="1"/>
          </p:cNvSpPr>
          <p:nvPr>
            <p:ph type="body" idx="1"/>
          </p:nvPr>
        </p:nvSpPr>
        <p:spPr>
          <a:xfrm>
            <a:off x="625226" y="1683904"/>
            <a:ext cx="7893548" cy="3564832"/>
          </a:xfrm>
          <a:prstGeom prst="rect">
            <a:avLst/>
          </a:prstGeom>
        </p:spPr>
        <p:txBody>
          <a:bodyPr/>
          <a:lstStyle/>
          <a:p>
            <a:pPr marL="233362" indent="-233362" algn="just">
              <a:lnSpc>
                <a:spcPct val="95000"/>
              </a:lnSpc>
              <a:spcBef>
                <a:spcPts val="2100"/>
              </a:spcBef>
              <a:buClr>
                <a:schemeClr val="accent1"/>
              </a:buClr>
              <a:buSzPct val="110000"/>
              <a:buFontTx/>
              <a:buChar char="▪"/>
              <a:defRPr sz="2400">
                <a:latin typeface="+mn-lt"/>
                <a:ea typeface="+mn-ea"/>
                <a:cs typeface="+mn-cs"/>
                <a:sym typeface="Arial"/>
              </a:defRPr>
            </a:pPr>
            <a:r>
              <a:t>Visseral perikard, visseral plevra ve akciğer parenkimi dışındaki diğer tüm yapılardan kaynaklanabilir</a:t>
            </a:r>
          </a:p>
          <a:p>
            <a:pPr marL="233362" indent="-233362" algn="just">
              <a:lnSpc>
                <a:spcPct val="95000"/>
              </a:lnSpc>
              <a:spcBef>
                <a:spcPts val="2100"/>
              </a:spcBef>
              <a:buClr>
                <a:schemeClr val="accent1"/>
              </a:buClr>
              <a:buSzPct val="110000"/>
              <a:buFontTx/>
              <a:buChar char="▪"/>
              <a:defRPr sz="2400">
                <a:latin typeface="+mn-lt"/>
                <a:ea typeface="+mn-ea"/>
                <a:cs typeface="+mn-cs"/>
                <a:sym typeface="Arial"/>
              </a:defRPr>
            </a:pPr>
            <a:r>
              <a:t>Etiyolojide yer alan miyokard enfarktı, pulmoner emboli, aort diseksiyonu, akut perikardiyal tamponat, özofagus rüptürü ve tansiyon pnömotoraks ani ölümle sonuçlanabilmektedir</a:t>
            </a:r>
          </a:p>
          <a:p>
            <a:pPr marL="233362" indent="-233362" algn="just">
              <a:lnSpc>
                <a:spcPct val="95000"/>
              </a:lnSpc>
              <a:spcBef>
                <a:spcPts val="2100"/>
              </a:spcBef>
              <a:buClr>
                <a:schemeClr val="accent1"/>
              </a:buClr>
              <a:buSzPct val="110000"/>
              <a:buFontTx/>
              <a:buChar char="▪"/>
              <a:defRPr sz="2400">
                <a:latin typeface="+mn-lt"/>
                <a:ea typeface="+mn-ea"/>
                <a:cs typeface="+mn-cs"/>
                <a:sym typeface="Arial"/>
              </a:defRPr>
            </a:pPr>
            <a:r>
              <a:t>Hastanın risk faktörleri, göğüs ağrısının özellikleri ve eşlik eden semptomlar tanısal algoritmada önemlidir</a:t>
            </a:r>
          </a:p>
        </p:txBody>
      </p:sp>
      <p:sp>
        <p:nvSpPr>
          <p:cNvPr id="243" name="Göğüs Ağrısı"/>
          <p:cNvSpPr txBox="1"/>
          <p:nvPr/>
        </p:nvSpPr>
        <p:spPr>
          <a:xfrm>
            <a:off x="755650" y="966787"/>
            <a:ext cx="8318500" cy="801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75000"/>
              </a:lnSpc>
              <a:defRPr sz="2800">
                <a:solidFill>
                  <a:schemeClr val="accent5"/>
                </a:solidFill>
              </a:defRPr>
            </a:lvl1pPr>
          </a:lstStyle>
          <a:p>
            <a:r>
              <a:t>Göğüs Ağrısı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46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Ciddi ve hayatı tehdit eden bir durum olabileceği gibi daha az ciddi bir durum da olabilir.…"/>
          <p:cNvSpPr txBox="1">
            <a:spLocks noGrp="1"/>
          </p:cNvSpPr>
          <p:nvPr>
            <p:ph type="body" idx="1"/>
          </p:nvPr>
        </p:nvSpPr>
        <p:spPr>
          <a:xfrm>
            <a:off x="874390" y="1473200"/>
            <a:ext cx="7573020" cy="424024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05359" indent="-205359" defTabSz="804672">
              <a:lnSpc>
                <a:spcPct val="95000"/>
              </a:lnSpc>
              <a:spcBef>
                <a:spcPts val="1900"/>
              </a:spcBef>
              <a:buClr>
                <a:schemeClr val="accent1"/>
              </a:buClr>
              <a:buSzPct val="110000"/>
              <a:buFontTx/>
              <a:buChar char="▪"/>
              <a:defRPr sz="2112">
                <a:latin typeface="+mn-lt"/>
                <a:ea typeface="+mn-ea"/>
                <a:cs typeface="+mn-cs"/>
                <a:sym typeface="Arial"/>
              </a:defRPr>
            </a:pPr>
            <a:r>
              <a:t>Ciddi ve hayatı tehdit eden bir durum olabileceği gibi daha az ciddi bir durum da olabilir.</a:t>
            </a:r>
          </a:p>
          <a:p>
            <a:pPr marL="205359" indent="-205359" defTabSz="804672">
              <a:lnSpc>
                <a:spcPct val="95000"/>
              </a:lnSpc>
              <a:spcBef>
                <a:spcPts val="1900"/>
              </a:spcBef>
              <a:buClr>
                <a:schemeClr val="accent1"/>
              </a:buClr>
              <a:buSzPct val="110000"/>
              <a:buFontTx/>
              <a:buChar char="▪"/>
              <a:defRPr sz="2112">
                <a:latin typeface="+mn-lt"/>
                <a:ea typeface="+mn-ea"/>
                <a:cs typeface="+mn-cs"/>
                <a:sym typeface="Arial"/>
              </a:defRPr>
            </a:pPr>
            <a:r>
              <a:t>Göğüs ağrısı kaynakları:	</a:t>
            </a:r>
          </a:p>
          <a:p>
            <a:pPr marL="350647" lvl="1" indent="-143890" defTabSz="804672">
              <a:spcBef>
                <a:spcPts val="1000"/>
              </a:spcBef>
              <a:buClr>
                <a:srgbClr val="917B69"/>
              </a:buClr>
              <a:buFontTx/>
              <a:buChar char="✓"/>
              <a:defRPr sz="2112">
                <a:latin typeface="+mn-lt"/>
                <a:ea typeface="+mn-ea"/>
                <a:cs typeface="+mn-cs"/>
                <a:sym typeface="Arial"/>
              </a:defRPr>
            </a:pPr>
            <a:r>
              <a:t>Kardiyak</a:t>
            </a:r>
          </a:p>
          <a:p>
            <a:pPr marL="350647" lvl="1" indent="-143890" defTabSz="804672">
              <a:spcBef>
                <a:spcPts val="1000"/>
              </a:spcBef>
              <a:buClr>
                <a:srgbClr val="917B69"/>
              </a:buClr>
              <a:buFontTx/>
              <a:buChar char="✓"/>
              <a:defRPr sz="2112">
                <a:latin typeface="+mn-lt"/>
                <a:ea typeface="+mn-ea"/>
                <a:cs typeface="+mn-cs"/>
                <a:sym typeface="Arial"/>
              </a:defRPr>
            </a:pPr>
            <a:r>
              <a:t>Vasküler (Aort diseksiyonu)</a:t>
            </a:r>
          </a:p>
          <a:p>
            <a:pPr marL="350647" lvl="1" indent="-143890" defTabSz="804672">
              <a:spcBef>
                <a:spcPts val="1000"/>
              </a:spcBef>
              <a:buClr>
                <a:srgbClr val="917B69"/>
              </a:buClr>
              <a:buFontTx/>
              <a:buChar char="✓"/>
              <a:defRPr sz="2112">
                <a:latin typeface="+mn-lt"/>
                <a:ea typeface="+mn-ea"/>
                <a:cs typeface="+mn-cs"/>
                <a:sym typeface="Arial"/>
              </a:defRPr>
            </a:pPr>
            <a:r>
              <a:t>Pulmoner/ plevral</a:t>
            </a:r>
          </a:p>
          <a:p>
            <a:pPr marL="350647" lvl="1" indent="-143890" defTabSz="804672">
              <a:spcBef>
                <a:spcPts val="1000"/>
              </a:spcBef>
              <a:buClr>
                <a:srgbClr val="917B69"/>
              </a:buClr>
              <a:buFontTx/>
              <a:buChar char="✓"/>
              <a:defRPr sz="2112">
                <a:latin typeface="+mn-lt"/>
                <a:ea typeface="+mn-ea"/>
                <a:cs typeface="+mn-cs"/>
                <a:sym typeface="Arial"/>
              </a:defRPr>
            </a:pPr>
            <a:r>
              <a:t>Gastrointestinal (Ösefagus, mide)</a:t>
            </a:r>
          </a:p>
          <a:p>
            <a:pPr marL="350647" lvl="1" indent="-143890" defTabSz="804672">
              <a:spcBef>
                <a:spcPts val="1000"/>
              </a:spcBef>
              <a:buClr>
                <a:srgbClr val="917B69"/>
              </a:buClr>
              <a:buFontTx/>
              <a:buChar char="✓"/>
              <a:defRPr sz="2112">
                <a:latin typeface="+mn-lt"/>
                <a:ea typeface="+mn-ea"/>
                <a:cs typeface="+mn-cs"/>
                <a:sym typeface="Arial"/>
              </a:defRPr>
            </a:pPr>
            <a:r>
              <a:t>Mediasten</a:t>
            </a:r>
          </a:p>
          <a:p>
            <a:pPr marL="350647" lvl="1" indent="-143890" defTabSz="804672">
              <a:spcBef>
                <a:spcPts val="1000"/>
              </a:spcBef>
              <a:buClr>
                <a:srgbClr val="917B69"/>
              </a:buClr>
              <a:buFontTx/>
              <a:buChar char="✓"/>
              <a:defRPr sz="2112">
                <a:latin typeface="+mn-lt"/>
                <a:ea typeface="+mn-ea"/>
                <a:cs typeface="+mn-cs"/>
                <a:sym typeface="Arial"/>
              </a:defRPr>
            </a:pPr>
            <a:r>
              <a:t>Abdominal organlar</a:t>
            </a:r>
          </a:p>
          <a:p>
            <a:pPr marL="350647" lvl="1" indent="-143890" defTabSz="804672">
              <a:spcBef>
                <a:spcPts val="1000"/>
              </a:spcBef>
              <a:buClr>
                <a:srgbClr val="917B69"/>
              </a:buClr>
              <a:buFontTx/>
              <a:buChar char="✓"/>
              <a:defRPr sz="2112">
                <a:latin typeface="+mn-lt"/>
                <a:ea typeface="+mn-ea"/>
                <a:cs typeface="+mn-cs"/>
                <a:sym typeface="Arial"/>
              </a:defRPr>
            </a:pPr>
            <a:r>
              <a:t>Kas iskelet sistemi</a:t>
            </a:r>
          </a:p>
        </p:txBody>
      </p:sp>
      <p:sp>
        <p:nvSpPr>
          <p:cNvPr id="248" name="Göğüs Ağrısı"/>
          <p:cNvSpPr txBox="1"/>
          <p:nvPr/>
        </p:nvSpPr>
        <p:spPr>
          <a:xfrm>
            <a:off x="1060450" y="700087"/>
            <a:ext cx="8318500" cy="801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75000"/>
              </a:lnSpc>
              <a:defRPr sz="2800">
                <a:solidFill>
                  <a:schemeClr val="accent5"/>
                </a:solidFill>
              </a:defRPr>
            </a:lvl1pPr>
          </a:lstStyle>
          <a:p>
            <a:r>
              <a:t>Göğüs Ağrısı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51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Acil serviste önemli olan hayatı tehdit eden nedenleri tanımak ve hızla tedavi etmektir…"/>
          <p:cNvSpPr txBox="1">
            <a:spLocks noGrp="1"/>
          </p:cNvSpPr>
          <p:nvPr>
            <p:ph type="body" idx="1"/>
          </p:nvPr>
        </p:nvSpPr>
        <p:spPr>
          <a:xfrm>
            <a:off x="644425" y="1411400"/>
            <a:ext cx="7855150" cy="4592440"/>
          </a:xfrm>
          <a:prstGeom prst="rect">
            <a:avLst/>
          </a:prstGeom>
        </p:spPr>
        <p:txBody>
          <a:bodyPr/>
          <a:lstStyle/>
          <a:p>
            <a:pPr marL="233362" indent="-233362">
              <a:lnSpc>
                <a:spcPct val="95000"/>
              </a:lnSpc>
              <a:spcBef>
                <a:spcPts val="2100"/>
              </a:spcBef>
              <a:buClr>
                <a:schemeClr val="accent1"/>
              </a:buClr>
              <a:buSzPct val="110000"/>
              <a:buFontTx/>
              <a:buChar char="▪"/>
              <a:defRPr sz="2400">
                <a:solidFill>
                  <a:schemeClr val="accent5">
                    <a:satOff val="-6843"/>
                    <a:lumOff val="-10705"/>
                  </a:schemeClr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Acil serviste önemli olan hayatı tehdit eden nedenleri tanımak ve hızla tedavi etmektir</a:t>
            </a:r>
          </a:p>
          <a:p>
            <a:pPr marL="398462" lvl="1" indent="-163512">
              <a:spcBef>
                <a:spcPts val="1100"/>
              </a:spcBef>
              <a:buClr>
                <a:srgbClr val="917B69"/>
              </a:buClr>
              <a:buChar char="•"/>
              <a:defRPr sz="2400">
                <a:latin typeface="+mn-lt"/>
                <a:ea typeface="+mn-ea"/>
                <a:cs typeface="+mn-cs"/>
                <a:sym typeface="Arial"/>
              </a:defRPr>
            </a:pPr>
            <a:r>
              <a:t>Akut koroner sendrom</a:t>
            </a:r>
          </a:p>
          <a:p>
            <a:pPr marL="398462" lvl="1" indent="-163512">
              <a:spcBef>
                <a:spcPts val="1100"/>
              </a:spcBef>
              <a:buClr>
                <a:srgbClr val="917B69"/>
              </a:buClr>
              <a:buChar char="•"/>
              <a:defRPr sz="2400">
                <a:latin typeface="+mn-lt"/>
                <a:ea typeface="+mn-ea"/>
                <a:cs typeface="+mn-cs"/>
                <a:sym typeface="Arial"/>
              </a:defRPr>
            </a:pPr>
            <a:r>
              <a:t>Aort diseksiyonu</a:t>
            </a:r>
          </a:p>
          <a:p>
            <a:pPr marL="398462" lvl="1" indent="-163512">
              <a:spcBef>
                <a:spcPts val="1100"/>
              </a:spcBef>
              <a:buClr>
                <a:srgbClr val="917B69"/>
              </a:buClr>
              <a:buChar char="•"/>
              <a:defRPr sz="2400">
                <a:latin typeface="+mn-lt"/>
                <a:ea typeface="+mn-ea"/>
                <a:cs typeface="+mn-cs"/>
                <a:sym typeface="Arial"/>
              </a:defRPr>
            </a:pPr>
            <a:r>
              <a:t>Pulmoner tromboemboli</a:t>
            </a:r>
          </a:p>
          <a:p>
            <a:pPr marL="398462" lvl="1" indent="-163512">
              <a:spcBef>
                <a:spcPts val="1100"/>
              </a:spcBef>
              <a:buClr>
                <a:srgbClr val="917B69"/>
              </a:buClr>
              <a:buChar char="•"/>
              <a:defRPr sz="2400">
                <a:latin typeface="+mn-lt"/>
                <a:ea typeface="+mn-ea"/>
                <a:cs typeface="+mn-cs"/>
                <a:sym typeface="Arial"/>
              </a:defRPr>
            </a:pPr>
            <a:r>
              <a:t>Tansiyon pnömotoraks</a:t>
            </a:r>
          </a:p>
          <a:p>
            <a:pPr marL="398462" lvl="1" indent="-163512">
              <a:spcBef>
                <a:spcPts val="1100"/>
              </a:spcBef>
              <a:buClr>
                <a:srgbClr val="917B69"/>
              </a:buClr>
              <a:buChar char="•"/>
              <a:defRPr sz="2400">
                <a:latin typeface="+mn-lt"/>
                <a:ea typeface="+mn-ea"/>
                <a:cs typeface="+mn-cs"/>
                <a:sym typeface="Arial"/>
              </a:defRPr>
            </a:pPr>
            <a:r>
              <a:t>Perikardiyal tamponad</a:t>
            </a:r>
          </a:p>
          <a:p>
            <a:pPr marL="398462" lvl="1" indent="-163512">
              <a:spcBef>
                <a:spcPts val="1100"/>
              </a:spcBef>
              <a:buClr>
                <a:srgbClr val="917B69"/>
              </a:buClr>
              <a:buChar char="•"/>
              <a:defRPr sz="2400">
                <a:latin typeface="+mn-lt"/>
                <a:ea typeface="+mn-ea"/>
                <a:cs typeface="+mn-cs"/>
                <a:sym typeface="Arial"/>
              </a:defRPr>
            </a:pPr>
            <a:r>
              <a:t>Mediastinit (ösefageal rüptür, odontojenik infeksiyonlar, kardiyak cerrahi komplikasyonu, üst GIS ve havayoluna yapılan girişimsel işlemler)</a:t>
            </a:r>
          </a:p>
        </p:txBody>
      </p:sp>
      <p:sp>
        <p:nvSpPr>
          <p:cNvPr id="253" name="Göğüs Ağrısı"/>
          <p:cNvSpPr txBox="1"/>
          <p:nvPr/>
        </p:nvSpPr>
        <p:spPr>
          <a:xfrm>
            <a:off x="755650" y="750887"/>
            <a:ext cx="8318500" cy="801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75000"/>
              </a:lnSpc>
              <a:defRPr sz="2800">
                <a:solidFill>
                  <a:schemeClr val="accent5"/>
                </a:solidFill>
              </a:defRPr>
            </a:lvl1pPr>
          </a:lstStyle>
          <a:p>
            <a:r>
              <a:t>Göğüs Ağrısı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56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Pnömoni, plöritik göğüs ağrısı, ateş, pürülan balgam olur.…"/>
          <p:cNvSpPr txBox="1">
            <a:spLocks noGrp="1"/>
          </p:cNvSpPr>
          <p:nvPr>
            <p:ph type="body" idx="1"/>
          </p:nvPr>
        </p:nvSpPr>
        <p:spPr>
          <a:xfrm>
            <a:off x="684919" y="1353486"/>
            <a:ext cx="7774162" cy="460822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19360" indent="-219360" defTabSz="859536">
              <a:lnSpc>
                <a:spcPct val="95000"/>
              </a:lnSpc>
              <a:spcBef>
                <a:spcPts val="2000"/>
              </a:spcBef>
              <a:buClr>
                <a:schemeClr val="accent1"/>
              </a:buClr>
              <a:buSzPct val="110000"/>
              <a:buFontTx/>
              <a:buChar char="▪"/>
              <a:defRPr sz="2256" u="sng">
                <a:latin typeface="+mn-lt"/>
                <a:ea typeface="+mn-ea"/>
                <a:cs typeface="+mn-cs"/>
                <a:sym typeface="Arial"/>
              </a:defRPr>
            </a:pPr>
            <a:r>
              <a:t>Pnömoni</a:t>
            </a:r>
            <a:r>
              <a:rPr u="none"/>
              <a:t>, plöritik göğüs ağrısı, ateş, pürülan balgam olur. </a:t>
            </a:r>
          </a:p>
          <a:p>
            <a:pPr marL="219360" indent="-219360" defTabSz="859536">
              <a:lnSpc>
                <a:spcPct val="95000"/>
              </a:lnSpc>
              <a:spcBef>
                <a:spcPts val="2000"/>
              </a:spcBef>
              <a:buClr>
                <a:schemeClr val="accent1"/>
              </a:buClr>
              <a:buSzPct val="110000"/>
              <a:buFontTx/>
              <a:buChar char="▪"/>
              <a:defRPr sz="2256" u="sng">
                <a:latin typeface="+mn-lt"/>
                <a:ea typeface="+mn-ea"/>
                <a:cs typeface="+mn-cs"/>
                <a:sym typeface="Arial"/>
              </a:defRPr>
            </a:pPr>
            <a:r>
              <a:t>Astım ve KOAH ataklarında </a:t>
            </a:r>
            <a:r>
              <a:rPr u="none"/>
              <a:t>nefes darlığına eşlik eden göğüste rahatsızlık (chest tightness) hissi olur.</a:t>
            </a:r>
          </a:p>
          <a:p>
            <a:pPr marL="219360" indent="-219360" defTabSz="859536">
              <a:lnSpc>
                <a:spcPct val="95000"/>
              </a:lnSpc>
              <a:spcBef>
                <a:spcPts val="2000"/>
              </a:spcBef>
              <a:buClr>
                <a:schemeClr val="accent1"/>
              </a:buClr>
              <a:buSzPct val="110000"/>
              <a:buFontTx/>
              <a:buChar char="▪"/>
              <a:defRPr sz="2256" u="sng">
                <a:latin typeface="+mn-lt"/>
                <a:ea typeface="+mn-ea"/>
                <a:cs typeface="+mn-cs"/>
                <a:sym typeface="Arial"/>
              </a:defRPr>
            </a:pPr>
            <a:r>
              <a:t>Pulmoner arteriel hipertansiyon, kor pulmonalede </a:t>
            </a:r>
            <a:r>
              <a:rPr u="none"/>
              <a:t>göğüs ağrısı olabilir.</a:t>
            </a:r>
          </a:p>
          <a:p>
            <a:pPr marL="219360" indent="-219360" defTabSz="859536">
              <a:lnSpc>
                <a:spcPct val="95000"/>
              </a:lnSpc>
              <a:spcBef>
                <a:spcPts val="2000"/>
              </a:spcBef>
              <a:buClr>
                <a:schemeClr val="accent1"/>
              </a:buClr>
              <a:buSzPct val="110000"/>
              <a:buFontTx/>
              <a:buChar char="▪"/>
              <a:defRPr sz="2256">
                <a:latin typeface="+mn-lt"/>
                <a:ea typeface="+mn-ea"/>
                <a:cs typeface="+mn-cs"/>
                <a:sym typeface="Arial"/>
              </a:defRPr>
            </a:pPr>
            <a:r>
              <a:t>Plevrayı infiltre eden </a:t>
            </a:r>
            <a:r>
              <a:rPr u="sng"/>
              <a:t>pulmoner maligniteler,</a:t>
            </a:r>
            <a:r>
              <a:t> göğüs ağrısına neden olur. Hemoptizi ve öksürük eşlik eder.  </a:t>
            </a:r>
          </a:p>
          <a:p>
            <a:pPr marL="219360" indent="-219360" defTabSz="859536">
              <a:lnSpc>
                <a:spcPct val="95000"/>
              </a:lnSpc>
              <a:spcBef>
                <a:spcPts val="2000"/>
              </a:spcBef>
              <a:buClr>
                <a:schemeClr val="accent1"/>
              </a:buClr>
              <a:buSzPct val="110000"/>
              <a:buFontTx/>
              <a:buChar char="▪"/>
              <a:defRPr sz="2256" u="sng">
                <a:latin typeface="+mn-lt"/>
                <a:ea typeface="+mn-ea"/>
                <a:cs typeface="+mn-cs"/>
                <a:sym typeface="Arial"/>
              </a:defRPr>
            </a:pPr>
            <a:r>
              <a:t>Plevral efüzyon</a:t>
            </a:r>
            <a:r>
              <a:rPr u="none"/>
              <a:t>  varlığında göğüste ağırlık hissi olur. Nefes darlığı eşlik eder.</a:t>
            </a:r>
          </a:p>
          <a:p>
            <a:pPr marL="219360" indent="-219360" defTabSz="859536">
              <a:lnSpc>
                <a:spcPct val="95000"/>
              </a:lnSpc>
              <a:spcBef>
                <a:spcPts val="2000"/>
              </a:spcBef>
              <a:buClr>
                <a:schemeClr val="accent1"/>
              </a:buClr>
              <a:buSzPct val="110000"/>
              <a:buFontTx/>
              <a:buChar char="▪"/>
              <a:defRPr sz="2256">
                <a:latin typeface="+mn-lt"/>
                <a:ea typeface="+mn-ea"/>
                <a:cs typeface="+mn-cs"/>
                <a:sym typeface="Arial"/>
              </a:defRPr>
            </a:pPr>
            <a:r>
              <a:t>Otoimmün hastalıklarla ilişkili </a:t>
            </a:r>
            <a:r>
              <a:rPr u="sng"/>
              <a:t>plöritler</a:t>
            </a:r>
            <a:r>
              <a:t> (ör: SLE)</a:t>
            </a:r>
          </a:p>
        </p:txBody>
      </p:sp>
      <p:sp>
        <p:nvSpPr>
          <p:cNvPr id="258" name="Göğüs Ağrısının Diğer Nedenleri"/>
          <p:cNvSpPr txBox="1"/>
          <p:nvPr/>
        </p:nvSpPr>
        <p:spPr>
          <a:xfrm>
            <a:off x="577850" y="712787"/>
            <a:ext cx="8318500" cy="801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75000"/>
              </a:lnSpc>
              <a:defRPr sz="2800">
                <a:solidFill>
                  <a:schemeClr val="accent5"/>
                </a:solidFill>
              </a:defRPr>
            </a:lvl1pPr>
          </a:lstStyle>
          <a:p>
            <a:r>
              <a:t>Göğüs Ağrısının Diğer Nedenleri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61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PA ve yan akciğer grafisi…"/>
          <p:cNvSpPr txBox="1">
            <a:spLocks noGrp="1"/>
          </p:cNvSpPr>
          <p:nvPr>
            <p:ph type="body" idx="1"/>
          </p:nvPr>
        </p:nvSpPr>
        <p:spPr>
          <a:xfrm>
            <a:off x="874712" y="1542270"/>
            <a:ext cx="6976022" cy="4940300"/>
          </a:xfrm>
          <a:prstGeom prst="rect">
            <a:avLst/>
          </a:prstGeom>
        </p:spPr>
        <p:txBody>
          <a:bodyPr/>
          <a:lstStyle/>
          <a:p>
            <a:pPr marL="233362" indent="-233362">
              <a:lnSpc>
                <a:spcPct val="95000"/>
              </a:lnSpc>
              <a:spcBef>
                <a:spcPts val="2100"/>
              </a:spcBef>
              <a:buClr>
                <a:schemeClr val="accent1"/>
              </a:buClr>
              <a:buSzPct val="110000"/>
              <a:buFontTx/>
              <a:buChar char="▪"/>
              <a:defRPr sz="2400">
                <a:latin typeface="+mn-lt"/>
                <a:ea typeface="+mn-ea"/>
                <a:cs typeface="+mn-cs"/>
                <a:sym typeface="Arial"/>
              </a:defRPr>
            </a:pPr>
            <a:r>
              <a:t>PA ve yan akciğer grafisi</a:t>
            </a:r>
          </a:p>
          <a:p>
            <a:pPr marL="233362" indent="-233362">
              <a:lnSpc>
                <a:spcPct val="95000"/>
              </a:lnSpc>
              <a:spcBef>
                <a:spcPts val="2100"/>
              </a:spcBef>
              <a:buClr>
                <a:schemeClr val="accent1"/>
              </a:buClr>
              <a:buSzPct val="110000"/>
              <a:buFontTx/>
              <a:buChar char="▪"/>
              <a:defRPr sz="2400">
                <a:latin typeface="+mn-lt"/>
                <a:ea typeface="+mn-ea"/>
                <a:cs typeface="+mn-cs"/>
                <a:sym typeface="Arial"/>
              </a:defRPr>
            </a:pPr>
            <a:r>
              <a:t>EKG</a:t>
            </a:r>
          </a:p>
          <a:p>
            <a:pPr marL="233362" indent="-233362">
              <a:lnSpc>
                <a:spcPct val="95000"/>
              </a:lnSpc>
              <a:spcBef>
                <a:spcPts val="2100"/>
              </a:spcBef>
              <a:buClr>
                <a:schemeClr val="accent1"/>
              </a:buClr>
              <a:buSzPct val="110000"/>
              <a:buFontTx/>
              <a:buChar char="▪"/>
              <a:defRPr sz="2400">
                <a:latin typeface="+mn-lt"/>
                <a:ea typeface="+mn-ea"/>
                <a:cs typeface="+mn-cs"/>
                <a:sym typeface="Arial"/>
              </a:defRPr>
            </a:pPr>
            <a:r>
              <a:t>Kardiak enzimler</a:t>
            </a:r>
          </a:p>
          <a:p>
            <a:pPr marL="233362" indent="-233362">
              <a:lnSpc>
                <a:spcPct val="95000"/>
              </a:lnSpc>
              <a:spcBef>
                <a:spcPts val="2100"/>
              </a:spcBef>
              <a:buClr>
                <a:schemeClr val="accent1"/>
              </a:buClr>
              <a:buSzPct val="110000"/>
              <a:buFontTx/>
              <a:buChar char="▪"/>
              <a:defRPr sz="2400">
                <a:latin typeface="+mn-lt"/>
                <a:ea typeface="+mn-ea"/>
                <a:cs typeface="+mn-cs"/>
                <a:sym typeface="Arial"/>
              </a:defRPr>
            </a:pPr>
            <a:r>
              <a:t>D-dimer</a:t>
            </a:r>
          </a:p>
          <a:p>
            <a:pPr marL="233362" indent="-233362">
              <a:lnSpc>
                <a:spcPct val="95000"/>
              </a:lnSpc>
              <a:spcBef>
                <a:spcPts val="2100"/>
              </a:spcBef>
              <a:buClr>
                <a:schemeClr val="accent1"/>
              </a:buClr>
              <a:buSzPct val="110000"/>
              <a:buFontTx/>
              <a:buChar char="▪"/>
              <a:defRPr sz="2400">
                <a:latin typeface="+mn-lt"/>
                <a:ea typeface="+mn-ea"/>
                <a:cs typeface="+mn-cs"/>
                <a:sym typeface="Arial"/>
              </a:defRPr>
            </a:pPr>
            <a:r>
              <a:t>Ekokardiyografi/ Transösefageal Ekokardiyografi</a:t>
            </a:r>
          </a:p>
          <a:p>
            <a:pPr marL="233362" indent="-233362">
              <a:lnSpc>
                <a:spcPct val="95000"/>
              </a:lnSpc>
              <a:spcBef>
                <a:spcPts val="2100"/>
              </a:spcBef>
              <a:buClr>
                <a:schemeClr val="accent1"/>
              </a:buClr>
              <a:buSzPct val="110000"/>
              <a:buFontTx/>
              <a:buChar char="▪"/>
              <a:defRPr sz="2400">
                <a:latin typeface="+mn-lt"/>
                <a:ea typeface="+mn-ea"/>
                <a:cs typeface="+mn-cs"/>
                <a:sym typeface="Arial"/>
              </a:defRPr>
            </a:pPr>
            <a:r>
              <a:t>Arter Kan Gazı Analizi</a:t>
            </a:r>
          </a:p>
          <a:p>
            <a:pPr marL="233362" indent="-233362">
              <a:lnSpc>
                <a:spcPct val="95000"/>
              </a:lnSpc>
              <a:spcBef>
                <a:spcPts val="2100"/>
              </a:spcBef>
              <a:buClr>
                <a:schemeClr val="accent1"/>
              </a:buClr>
              <a:buSzPct val="110000"/>
              <a:buFontTx/>
              <a:buChar char="▪"/>
              <a:defRPr sz="2400">
                <a:latin typeface="+mn-lt"/>
                <a:ea typeface="+mn-ea"/>
                <a:cs typeface="+mn-cs"/>
                <a:sym typeface="Arial"/>
              </a:defRPr>
            </a:pPr>
            <a:r>
              <a:t>Toraks BT/ BT anjiografi</a:t>
            </a:r>
          </a:p>
        </p:txBody>
      </p:sp>
      <p:sp>
        <p:nvSpPr>
          <p:cNvPr id="263" name="Göğüs Ağrısı Tanı Yöntemleri"/>
          <p:cNvSpPr txBox="1"/>
          <p:nvPr/>
        </p:nvSpPr>
        <p:spPr>
          <a:xfrm>
            <a:off x="831850" y="750887"/>
            <a:ext cx="8318500" cy="801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75000"/>
              </a:lnSpc>
              <a:defRPr sz="2800">
                <a:solidFill>
                  <a:schemeClr val="accent5"/>
                </a:solidFill>
              </a:defRPr>
            </a:lvl1pPr>
          </a:lstStyle>
          <a:p>
            <a:r>
              <a:t>Göğüs Ağrısı Tanı Yöntemleri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66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Ayrıntılı hikaye ve fizik muayene ile göğüs ağrısının kaynağı konusunda fikir elde edilebilir.…"/>
          <p:cNvSpPr txBox="1">
            <a:spLocks noGrp="1"/>
          </p:cNvSpPr>
          <p:nvPr>
            <p:ph type="body" idx="1"/>
          </p:nvPr>
        </p:nvSpPr>
        <p:spPr>
          <a:xfrm>
            <a:off x="701675" y="1359694"/>
            <a:ext cx="7768084" cy="49403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186689" indent="-186689" defTabSz="731520">
              <a:lnSpc>
                <a:spcPct val="95000"/>
              </a:lnSpc>
              <a:spcBef>
                <a:spcPts val="1700"/>
              </a:spcBef>
              <a:buClr>
                <a:schemeClr val="accent1"/>
              </a:buClr>
              <a:buSzPct val="110000"/>
              <a:buFontTx/>
              <a:buChar char="▪"/>
              <a:defRPr sz="1920">
                <a:latin typeface="+mn-lt"/>
                <a:ea typeface="+mn-ea"/>
                <a:cs typeface="+mn-cs"/>
                <a:sym typeface="Arial"/>
              </a:defRPr>
            </a:pPr>
            <a:r>
              <a:t>Ayrıntılı hikaye ve fizik muayene ile göğüs ağrısının kaynağı konusunda fikir elde edilebilir. </a:t>
            </a:r>
          </a:p>
          <a:p>
            <a:pPr marL="318770" lvl="1" indent="-130810" defTabSz="731520">
              <a:buClr>
                <a:srgbClr val="917B69"/>
              </a:buClr>
              <a:buChar char="•"/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Eşlik eden hastalıklar: DM, KAH, HT, DVT</a:t>
            </a:r>
          </a:p>
          <a:p>
            <a:pPr marL="318770" lvl="1" indent="-130810" defTabSz="731520">
              <a:buClr>
                <a:srgbClr val="917B69"/>
              </a:buClr>
              <a:buChar char="•"/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Yakın zamanda cerrahi, immobilizasyon, travma, tıbbi girişimler</a:t>
            </a:r>
          </a:p>
          <a:p>
            <a:pPr marL="318770" lvl="1" indent="-130810" defTabSz="731520">
              <a:buClr>
                <a:srgbClr val="917B69"/>
              </a:buClr>
              <a:buChar char="•"/>
              <a:defRPr sz="1600">
                <a:latin typeface="+mn-lt"/>
                <a:ea typeface="+mn-ea"/>
                <a:cs typeface="+mn-cs"/>
                <a:sym typeface="Arial"/>
              </a:defRPr>
            </a:pPr>
            <a:r>
              <a:t>Sigara ve ilaç kullanım öyküsü</a:t>
            </a:r>
          </a:p>
          <a:p>
            <a:pPr marL="186689" indent="-186689" defTabSz="731520">
              <a:lnSpc>
                <a:spcPct val="95000"/>
              </a:lnSpc>
              <a:spcBef>
                <a:spcPts val="1700"/>
              </a:spcBef>
              <a:buClr>
                <a:schemeClr val="accent1"/>
              </a:buClr>
              <a:buSzPct val="110000"/>
              <a:buFontTx/>
              <a:buChar char="▪"/>
              <a:defRPr sz="1920">
                <a:latin typeface="+mn-lt"/>
                <a:ea typeface="+mn-ea"/>
                <a:cs typeface="+mn-cs"/>
                <a:sym typeface="Arial"/>
              </a:defRPr>
            </a:pPr>
            <a:r>
              <a:t>Keskin, bıçak saplanır tarzda plöritik ağrılar</a:t>
            </a:r>
          </a:p>
          <a:p>
            <a:pPr marL="318770" lvl="1" indent="-130810" defTabSz="731520">
              <a:spcBef>
                <a:spcPts val="900"/>
              </a:spcBef>
              <a:buClr>
                <a:srgbClr val="917B69"/>
              </a:buClr>
              <a:buChar char="•"/>
              <a:defRPr sz="1920">
                <a:latin typeface="+mn-lt"/>
                <a:ea typeface="+mn-ea"/>
                <a:cs typeface="+mn-cs"/>
                <a:sym typeface="Arial"/>
              </a:defRPr>
            </a:pPr>
            <a:r>
              <a:t>Pulmoner kökenlidir</a:t>
            </a:r>
          </a:p>
          <a:p>
            <a:pPr marL="186689" indent="-186689" defTabSz="731520">
              <a:lnSpc>
                <a:spcPct val="95000"/>
              </a:lnSpc>
              <a:spcBef>
                <a:spcPts val="1700"/>
              </a:spcBef>
              <a:buClr>
                <a:schemeClr val="accent1"/>
              </a:buClr>
              <a:buSzPct val="110000"/>
              <a:buFontTx/>
              <a:buChar char="▪"/>
              <a:defRPr sz="1920">
                <a:latin typeface="+mn-lt"/>
                <a:ea typeface="+mn-ea"/>
                <a:cs typeface="+mn-cs"/>
                <a:sym typeface="Arial"/>
              </a:defRPr>
            </a:pPr>
            <a:r>
              <a:t>Ani başlangıçlı ve şiddetli ağrı</a:t>
            </a:r>
          </a:p>
          <a:p>
            <a:pPr marL="462280" lvl="2" indent="-142239" defTabSz="731520">
              <a:spcBef>
                <a:spcPts val="600"/>
              </a:spcBef>
              <a:buChar char="-"/>
              <a:defRPr sz="1760">
                <a:latin typeface="+mn-lt"/>
                <a:ea typeface="+mn-ea"/>
                <a:cs typeface="+mn-cs"/>
                <a:sym typeface="Arial"/>
              </a:defRPr>
            </a:pPr>
            <a:r>
              <a:t>Pulmoner emboli</a:t>
            </a:r>
          </a:p>
          <a:p>
            <a:pPr marL="462280" lvl="2" indent="-142239" defTabSz="731520">
              <a:spcBef>
                <a:spcPts val="600"/>
              </a:spcBef>
              <a:buChar char="-"/>
              <a:defRPr sz="1760">
                <a:latin typeface="+mn-lt"/>
                <a:ea typeface="+mn-ea"/>
                <a:cs typeface="+mn-cs"/>
                <a:sym typeface="Arial"/>
              </a:defRPr>
            </a:pPr>
            <a:r>
              <a:t>Pnömotoraks</a:t>
            </a:r>
          </a:p>
          <a:p>
            <a:pPr marL="462280" lvl="2" indent="-142239" defTabSz="731520">
              <a:spcBef>
                <a:spcPts val="600"/>
              </a:spcBef>
              <a:buChar char="-"/>
              <a:defRPr sz="1760">
                <a:latin typeface="+mn-lt"/>
                <a:ea typeface="+mn-ea"/>
                <a:cs typeface="+mn-cs"/>
                <a:sym typeface="Arial"/>
              </a:defRPr>
            </a:pPr>
            <a:r>
              <a:t>Aort diseksiyonu</a:t>
            </a:r>
          </a:p>
          <a:p>
            <a:pPr marL="186689" indent="-186689" defTabSz="731520">
              <a:lnSpc>
                <a:spcPct val="95000"/>
              </a:lnSpc>
              <a:spcBef>
                <a:spcPts val="1700"/>
              </a:spcBef>
              <a:buClr>
                <a:schemeClr val="accent1"/>
              </a:buClr>
              <a:buSzPct val="110000"/>
              <a:buFontTx/>
              <a:buChar char="▪"/>
              <a:defRPr sz="1920">
                <a:latin typeface="+mn-lt"/>
                <a:ea typeface="+mn-ea"/>
                <a:cs typeface="+mn-cs"/>
                <a:sym typeface="Arial"/>
              </a:defRPr>
            </a:pPr>
            <a:r>
              <a:t>Şiddetli bulantı kusma sonrası gelişen ani ağrı</a:t>
            </a:r>
          </a:p>
          <a:p>
            <a:pPr marL="318770" lvl="1" indent="-130810" defTabSz="731520">
              <a:spcBef>
                <a:spcPts val="900"/>
              </a:spcBef>
              <a:buClr>
                <a:srgbClr val="917B69"/>
              </a:buClr>
              <a:buChar char="•"/>
              <a:defRPr sz="1920">
                <a:latin typeface="+mn-lt"/>
                <a:ea typeface="+mn-ea"/>
                <a:cs typeface="+mn-cs"/>
                <a:sym typeface="Arial"/>
              </a:defRPr>
            </a:pPr>
            <a:r>
              <a:t>Ösefageal rüptür ve mediastinit</a:t>
            </a:r>
          </a:p>
        </p:txBody>
      </p:sp>
      <p:sp>
        <p:nvSpPr>
          <p:cNvPr id="268" name="Göğüs Ağrısı-Ayırıcı Tanı"/>
          <p:cNvSpPr txBox="1"/>
          <p:nvPr/>
        </p:nvSpPr>
        <p:spPr>
          <a:xfrm>
            <a:off x="755650" y="735806"/>
            <a:ext cx="8318500" cy="801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75000"/>
              </a:lnSpc>
              <a:defRPr sz="2800">
                <a:solidFill>
                  <a:schemeClr val="accent5"/>
                </a:solidFill>
              </a:defRPr>
            </a:lvl1pPr>
          </a:lstStyle>
          <a:p>
            <a:r>
              <a:t>Göğüs Ağrısı-Ayırıcı Tanı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3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Nefes alınıp verildiğinin farkına varılmasıdır…"/>
          <p:cNvSpPr txBox="1">
            <a:spLocks noGrp="1"/>
          </p:cNvSpPr>
          <p:nvPr>
            <p:ph type="body" idx="1"/>
          </p:nvPr>
        </p:nvSpPr>
        <p:spPr>
          <a:xfrm>
            <a:off x="784820" y="1384300"/>
            <a:ext cx="7574360" cy="4940300"/>
          </a:xfrm>
          <a:prstGeom prst="rect">
            <a:avLst/>
          </a:prstGeom>
        </p:spPr>
        <p:txBody>
          <a:bodyPr/>
          <a:lstStyle/>
          <a:p>
            <a:pPr marL="233362" indent="-233362" algn="just">
              <a:lnSpc>
                <a:spcPct val="95000"/>
              </a:lnSpc>
              <a:spcBef>
                <a:spcPts val="2100"/>
              </a:spcBef>
              <a:buClr>
                <a:schemeClr val="accent1"/>
              </a:buClr>
              <a:buSzPct val="110000"/>
              <a:defRPr sz="2400">
                <a:latin typeface="+mn-lt"/>
                <a:ea typeface="+mn-ea"/>
                <a:cs typeface="+mn-cs"/>
                <a:sym typeface="Arial"/>
              </a:defRPr>
            </a:pPr>
            <a:r>
              <a:t>Nefes alınıp verildiğinin farkına varılmasıdır</a:t>
            </a:r>
          </a:p>
          <a:p>
            <a:pPr marL="233362" indent="-233362" algn="just">
              <a:lnSpc>
                <a:spcPct val="95000"/>
              </a:lnSpc>
              <a:spcBef>
                <a:spcPts val="2100"/>
              </a:spcBef>
              <a:buClr>
                <a:schemeClr val="accent1"/>
              </a:buClr>
              <a:buSzPct val="110000"/>
              <a:defRPr sz="2400">
                <a:latin typeface="+mn-lt"/>
                <a:ea typeface="+mn-ea"/>
                <a:cs typeface="+mn-cs"/>
                <a:sym typeface="Arial"/>
              </a:defRPr>
            </a:pPr>
            <a:r>
              <a:t>Hava açlığıdır</a:t>
            </a:r>
          </a:p>
          <a:p>
            <a:pPr marL="233362" indent="-233362" algn="just">
              <a:lnSpc>
                <a:spcPct val="95000"/>
              </a:lnSpc>
              <a:spcBef>
                <a:spcPts val="2100"/>
              </a:spcBef>
              <a:buClr>
                <a:schemeClr val="accent1"/>
              </a:buClr>
              <a:buSzPct val="110000"/>
              <a:defRPr sz="2400">
                <a:latin typeface="+mn-lt"/>
                <a:ea typeface="+mn-ea"/>
                <a:cs typeface="+mn-cs"/>
                <a:sym typeface="Arial"/>
              </a:defRPr>
            </a:pPr>
            <a:r>
              <a:t>Otonom sinir sistemi reseptörleri ve motor korteks ile üst hava yolları, akciğer ve göğüs duvarı periferik reseptörleri arasındaki çeşitli etkileşimden kaynaklanır</a:t>
            </a:r>
          </a:p>
          <a:p>
            <a:pPr marL="233362" indent="-233362" algn="just">
              <a:lnSpc>
                <a:spcPct val="95000"/>
              </a:lnSpc>
              <a:spcBef>
                <a:spcPts val="2100"/>
              </a:spcBef>
              <a:buClr>
                <a:schemeClr val="accent1"/>
              </a:buClr>
              <a:buSzPct val="110000"/>
              <a:defRPr sz="2400">
                <a:latin typeface="+mn-lt"/>
                <a:ea typeface="+mn-ea"/>
                <a:cs typeface="+mn-cs"/>
                <a:sym typeface="Arial"/>
              </a:defRPr>
            </a:pPr>
            <a:r>
              <a:t>Santral kemoreseptörlerin arter kan gazlarındaki değişikliklere yanıtı </a:t>
            </a:r>
          </a:p>
          <a:p>
            <a:pPr marL="233362" indent="-233362" algn="just">
              <a:lnSpc>
                <a:spcPct val="95000"/>
              </a:lnSpc>
              <a:spcBef>
                <a:spcPts val="2100"/>
              </a:spcBef>
              <a:buClr>
                <a:schemeClr val="accent1"/>
              </a:buClr>
              <a:buSzPct val="110000"/>
              <a:defRPr sz="2400">
                <a:latin typeface="+mn-lt"/>
                <a:ea typeface="+mn-ea"/>
                <a:cs typeface="+mn-cs"/>
                <a:sym typeface="Arial"/>
              </a:defRPr>
            </a:pPr>
            <a:r>
              <a:t>Solunum kaslarındaki periferik reseptörler de mekanik uyarılar</a:t>
            </a:r>
          </a:p>
        </p:txBody>
      </p:sp>
      <p:sp>
        <p:nvSpPr>
          <p:cNvPr id="125" name="Dispne Nedir?"/>
          <p:cNvSpPr txBox="1"/>
          <p:nvPr/>
        </p:nvSpPr>
        <p:spPr>
          <a:xfrm>
            <a:off x="933450" y="649287"/>
            <a:ext cx="3815408" cy="801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75000"/>
              </a:lnSpc>
              <a:defRPr sz="2800">
                <a:solidFill>
                  <a:schemeClr val="accent5"/>
                </a:solidFill>
              </a:defRPr>
            </a:lvl1pPr>
          </a:lstStyle>
          <a:p>
            <a:r>
              <a:t>Dispne Nedir?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71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387" y="682625"/>
            <a:ext cx="7586663" cy="5065713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Dikdörtgen"/>
          <p:cNvSpPr/>
          <p:nvPr/>
        </p:nvSpPr>
        <p:spPr>
          <a:xfrm>
            <a:off x="482600" y="660400"/>
            <a:ext cx="221754" cy="511016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76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Akciğer parankimi veya hava yollarından kaynaklanan kanamanın oral yolla ekspektorasyonudur…"/>
          <p:cNvSpPr txBox="1">
            <a:spLocks noGrp="1"/>
          </p:cNvSpPr>
          <p:nvPr>
            <p:ph type="body" idx="1"/>
          </p:nvPr>
        </p:nvSpPr>
        <p:spPr>
          <a:xfrm>
            <a:off x="697309" y="1373449"/>
            <a:ext cx="7749382" cy="418574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28695" indent="-228695" defTabSz="896111">
              <a:lnSpc>
                <a:spcPct val="95000"/>
              </a:lnSpc>
              <a:spcBef>
                <a:spcPts val="2100"/>
              </a:spcBef>
              <a:buClr>
                <a:schemeClr val="accent1"/>
              </a:buClr>
              <a:buSzPct val="110000"/>
              <a:buFontTx/>
              <a:buChar char="▪"/>
              <a:defRPr sz="2352">
                <a:latin typeface="+mn-lt"/>
                <a:ea typeface="+mn-ea"/>
                <a:cs typeface="+mn-cs"/>
                <a:sym typeface="Arial"/>
              </a:defRPr>
            </a:pPr>
            <a:r>
              <a:t>Akciğer parankimi veya hava yollarından kaynaklanan kanamanın oral yolla ekspektorasyonudur</a:t>
            </a:r>
          </a:p>
          <a:p>
            <a:pPr marL="228695" indent="-228695" defTabSz="896111">
              <a:lnSpc>
                <a:spcPct val="95000"/>
              </a:lnSpc>
              <a:spcBef>
                <a:spcPts val="2100"/>
              </a:spcBef>
              <a:buClr>
                <a:schemeClr val="accent1"/>
              </a:buClr>
              <a:buSzPct val="110000"/>
              <a:buFontTx/>
              <a:buChar char="▪"/>
              <a:defRPr sz="2352">
                <a:solidFill>
                  <a:srgbClr val="C0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Masif hemoptizi: </a:t>
            </a:r>
            <a:r>
              <a:rPr>
                <a:solidFill>
                  <a:srgbClr val="000000"/>
                </a:solidFill>
              </a:rPr>
              <a:t>24 saat içerisinde &gt;600 ml kanama veya kanama hızının &gt;100 ml/saat</a:t>
            </a:r>
          </a:p>
          <a:p>
            <a:pPr marL="228695" indent="-228695" defTabSz="896111">
              <a:lnSpc>
                <a:spcPct val="95000"/>
              </a:lnSpc>
              <a:spcBef>
                <a:spcPts val="2100"/>
              </a:spcBef>
              <a:buClr>
                <a:schemeClr val="accent1"/>
              </a:buClr>
              <a:buSzPct val="110000"/>
              <a:buFontTx/>
              <a:buChar char="▪"/>
              <a:defRPr sz="2352">
                <a:solidFill>
                  <a:srgbClr val="C0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Pseudohemoptizi: </a:t>
            </a:r>
            <a:r>
              <a:rPr>
                <a:solidFill>
                  <a:srgbClr val="000000"/>
                </a:solidFill>
              </a:rPr>
              <a:t>Alt solunum yolları dışındaki bir kaynaktan (oral kavite, burun, farenks veya hematemezin alt solunum yollarına aspire edilmesi nedeni ile)  gelen kanın ekspektorasyonudur</a:t>
            </a:r>
          </a:p>
          <a:p>
            <a:pPr marL="228695" indent="-228695" defTabSz="896111">
              <a:lnSpc>
                <a:spcPct val="95000"/>
              </a:lnSpc>
              <a:spcBef>
                <a:spcPts val="2100"/>
              </a:spcBef>
              <a:buClr>
                <a:schemeClr val="accent1"/>
              </a:buClr>
              <a:buSzPct val="110000"/>
              <a:buFontTx/>
              <a:buChar char="▪"/>
              <a:defRPr sz="2352">
                <a:latin typeface="+mn-lt"/>
                <a:ea typeface="+mn-ea"/>
                <a:cs typeface="+mn-cs"/>
                <a:sym typeface="Arial"/>
              </a:defRPr>
            </a:pPr>
            <a:r>
              <a:t>Hemoptizinin miktarı sadece kanama hızına değil kanamanın lokalizasyonuna da bağlıdır</a:t>
            </a:r>
          </a:p>
        </p:txBody>
      </p:sp>
      <p:sp>
        <p:nvSpPr>
          <p:cNvPr id="278" name="Hemoptizi"/>
          <p:cNvSpPr txBox="1"/>
          <p:nvPr/>
        </p:nvSpPr>
        <p:spPr>
          <a:xfrm>
            <a:off x="895350" y="730263"/>
            <a:ext cx="8318500" cy="801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75000"/>
              </a:lnSpc>
              <a:defRPr sz="2800">
                <a:solidFill>
                  <a:schemeClr val="accent5"/>
                </a:solidFill>
              </a:defRPr>
            </a:lvl1pPr>
          </a:lstStyle>
          <a:p>
            <a:r>
              <a:t>Hemoptizi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81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Hava yolu hastalığı…"/>
          <p:cNvSpPr txBox="1">
            <a:spLocks noGrp="1"/>
          </p:cNvSpPr>
          <p:nvPr>
            <p:ph type="body" idx="1"/>
          </p:nvPr>
        </p:nvSpPr>
        <p:spPr>
          <a:xfrm>
            <a:off x="709352" y="1411953"/>
            <a:ext cx="7725296" cy="4579261"/>
          </a:xfrm>
          <a:prstGeom prst="rect">
            <a:avLst/>
          </a:prstGeom>
        </p:spPr>
        <p:txBody>
          <a:bodyPr/>
          <a:lstStyle/>
          <a:p>
            <a:pPr marL="224027" indent="-224027" defTabSz="877823">
              <a:lnSpc>
                <a:spcPct val="95000"/>
              </a:lnSpc>
              <a:spcBef>
                <a:spcPts val="2000"/>
              </a:spcBef>
              <a:buClr>
                <a:schemeClr val="accent1"/>
              </a:buClr>
              <a:buSzPct val="110000"/>
              <a:buFontTx/>
              <a:buChar char="▪"/>
              <a:defRPr sz="2304" u="sng">
                <a:solidFill>
                  <a:srgbClr val="C0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Hava yolu hastalığı</a:t>
            </a:r>
          </a:p>
          <a:p>
            <a:pPr marL="224027" indent="-224027" defTabSz="877823">
              <a:lnSpc>
                <a:spcPct val="95000"/>
              </a:lnSpc>
              <a:spcBef>
                <a:spcPts val="2000"/>
              </a:spcBef>
              <a:buClr>
                <a:schemeClr val="accent1"/>
              </a:buClr>
              <a:buSzPct val="110000"/>
              <a:buFontTx/>
              <a:buChar char="✓"/>
              <a:defRPr sz="2304">
                <a:latin typeface="+mn-lt"/>
                <a:ea typeface="+mn-ea"/>
                <a:cs typeface="+mn-cs"/>
                <a:sym typeface="Arial"/>
              </a:defRPr>
            </a:pPr>
            <a:r>
              <a:t>Bronşit</a:t>
            </a:r>
          </a:p>
          <a:p>
            <a:pPr marL="224027" indent="-224027" defTabSz="877823">
              <a:lnSpc>
                <a:spcPct val="95000"/>
              </a:lnSpc>
              <a:spcBef>
                <a:spcPts val="2000"/>
              </a:spcBef>
              <a:buClr>
                <a:schemeClr val="accent1"/>
              </a:buClr>
              <a:buSzPct val="110000"/>
              <a:buFontTx/>
              <a:buChar char="✓"/>
              <a:defRPr sz="2304">
                <a:latin typeface="+mn-lt"/>
                <a:ea typeface="+mn-ea"/>
                <a:cs typeface="+mn-cs"/>
                <a:sym typeface="Arial"/>
              </a:defRPr>
            </a:pPr>
            <a:r>
              <a:t>Bronşiektazi</a:t>
            </a:r>
          </a:p>
          <a:p>
            <a:pPr marL="224027" indent="-224027" defTabSz="877823">
              <a:lnSpc>
                <a:spcPct val="95000"/>
              </a:lnSpc>
              <a:spcBef>
                <a:spcPts val="2000"/>
              </a:spcBef>
              <a:buClr>
                <a:schemeClr val="accent1"/>
              </a:buClr>
              <a:buSzPct val="110000"/>
              <a:buFontTx/>
              <a:buChar char="✓"/>
              <a:defRPr sz="2304">
                <a:latin typeface="+mn-lt"/>
                <a:ea typeface="+mn-ea"/>
                <a:cs typeface="+mn-cs"/>
                <a:sym typeface="Arial"/>
              </a:defRPr>
            </a:pPr>
            <a:r>
              <a:t>Bronkojenik karsinom veya metastatik akciğer karsinomu</a:t>
            </a:r>
          </a:p>
          <a:p>
            <a:pPr marL="224027" indent="-224027" defTabSz="877823">
              <a:lnSpc>
                <a:spcPct val="95000"/>
              </a:lnSpc>
              <a:spcBef>
                <a:spcPts val="2000"/>
              </a:spcBef>
              <a:buClr>
                <a:schemeClr val="accent1"/>
              </a:buClr>
              <a:buSzPct val="110000"/>
              <a:buFontTx/>
              <a:buChar char="✓"/>
              <a:defRPr sz="2304">
                <a:latin typeface="+mn-lt"/>
                <a:ea typeface="+mn-ea"/>
                <a:cs typeface="+mn-cs"/>
                <a:sym typeface="Arial"/>
              </a:defRPr>
            </a:pPr>
            <a:r>
              <a:t>Hava yolu travması</a:t>
            </a:r>
          </a:p>
          <a:p>
            <a:pPr marL="224027" indent="-224027" defTabSz="877823">
              <a:lnSpc>
                <a:spcPct val="95000"/>
              </a:lnSpc>
              <a:spcBef>
                <a:spcPts val="2000"/>
              </a:spcBef>
              <a:buClr>
                <a:schemeClr val="accent1"/>
              </a:buClr>
              <a:buSzPct val="110000"/>
              <a:buFontTx/>
              <a:buChar char="✓"/>
              <a:defRPr sz="2304">
                <a:latin typeface="+mn-lt"/>
                <a:ea typeface="+mn-ea"/>
                <a:cs typeface="+mn-cs"/>
                <a:sym typeface="Arial"/>
              </a:defRPr>
            </a:pPr>
            <a:r>
              <a:t>Yabancı cisim</a:t>
            </a:r>
          </a:p>
          <a:p>
            <a:pPr marL="224027" indent="-224027" defTabSz="877823">
              <a:lnSpc>
                <a:spcPct val="95000"/>
              </a:lnSpc>
              <a:spcBef>
                <a:spcPts val="2000"/>
              </a:spcBef>
              <a:buClr>
                <a:schemeClr val="accent1"/>
              </a:buClr>
              <a:buSzPct val="110000"/>
              <a:buFontTx/>
              <a:buChar char="✓"/>
              <a:defRPr sz="2304">
                <a:latin typeface="+mn-lt"/>
                <a:ea typeface="+mn-ea"/>
                <a:cs typeface="+mn-cs"/>
                <a:sym typeface="Arial"/>
              </a:defRPr>
            </a:pPr>
            <a:r>
              <a:t>Bronkolityazis</a:t>
            </a:r>
          </a:p>
          <a:p>
            <a:pPr marL="224027" indent="-224027" defTabSz="877823">
              <a:lnSpc>
                <a:spcPct val="95000"/>
              </a:lnSpc>
              <a:spcBef>
                <a:spcPts val="2000"/>
              </a:spcBef>
              <a:buClr>
                <a:schemeClr val="accent1"/>
              </a:buClr>
              <a:buSzPct val="110000"/>
              <a:buFontTx/>
              <a:buChar char="✓"/>
              <a:defRPr sz="2304">
                <a:latin typeface="+mn-lt"/>
                <a:ea typeface="+mn-ea"/>
                <a:cs typeface="+mn-cs"/>
                <a:sym typeface="Arial"/>
              </a:defRPr>
            </a:pPr>
            <a:r>
              <a:t>Dieulafoy hastalığı</a:t>
            </a:r>
          </a:p>
        </p:txBody>
      </p:sp>
      <p:sp>
        <p:nvSpPr>
          <p:cNvPr id="283" name="Hemoptizi Nedenleri"/>
          <p:cNvSpPr txBox="1"/>
          <p:nvPr/>
        </p:nvSpPr>
        <p:spPr>
          <a:xfrm>
            <a:off x="793750" y="725487"/>
            <a:ext cx="8318500" cy="801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75000"/>
              </a:lnSpc>
              <a:defRPr sz="2800">
                <a:solidFill>
                  <a:schemeClr val="accent5"/>
                </a:solidFill>
              </a:defRPr>
            </a:lvl1pPr>
          </a:lstStyle>
          <a:p>
            <a:r>
              <a:t>Hemoptizi Nedenleri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86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Parankimal Hastalık…"/>
          <p:cNvSpPr txBox="1">
            <a:spLocks noGrp="1"/>
          </p:cNvSpPr>
          <p:nvPr>
            <p:ph type="body" idx="1"/>
          </p:nvPr>
        </p:nvSpPr>
        <p:spPr>
          <a:xfrm>
            <a:off x="646112" y="1193800"/>
            <a:ext cx="8334376" cy="4940300"/>
          </a:xfrm>
          <a:prstGeom prst="rect">
            <a:avLst/>
          </a:prstGeom>
        </p:spPr>
        <p:txBody>
          <a:bodyPr/>
          <a:lstStyle/>
          <a:p>
            <a:pPr marL="214693" indent="-214693" defTabSz="841247">
              <a:lnSpc>
                <a:spcPct val="95000"/>
              </a:lnSpc>
              <a:spcBef>
                <a:spcPts val="1900"/>
              </a:spcBef>
              <a:buClr>
                <a:schemeClr val="accent1"/>
              </a:buClr>
              <a:buSzPct val="110000"/>
              <a:buFontTx/>
              <a:buChar char="▪"/>
              <a:defRPr sz="2208" u="sng">
                <a:solidFill>
                  <a:srgbClr val="C0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Parankimal Hastalık</a:t>
            </a:r>
          </a:p>
          <a:p>
            <a:pPr marL="214693" indent="-214693" defTabSz="841247">
              <a:lnSpc>
                <a:spcPct val="95000"/>
              </a:lnSpc>
              <a:spcBef>
                <a:spcPts val="1900"/>
              </a:spcBef>
              <a:buClr>
                <a:schemeClr val="accent1"/>
              </a:buClr>
              <a:buSzPct val="110000"/>
              <a:buFontTx/>
              <a:buChar char="✓"/>
              <a:defRPr sz="2208">
                <a:latin typeface="+mn-lt"/>
                <a:ea typeface="+mn-ea"/>
                <a:cs typeface="+mn-cs"/>
                <a:sym typeface="Arial"/>
              </a:defRPr>
            </a:pPr>
            <a:r>
              <a:t>İnfeksiyöz</a:t>
            </a:r>
          </a:p>
          <a:p>
            <a:pPr marL="214693" indent="-214693" defTabSz="841247">
              <a:lnSpc>
                <a:spcPct val="95000"/>
              </a:lnSpc>
              <a:spcBef>
                <a:spcPts val="1900"/>
              </a:spcBef>
              <a:buClr>
                <a:schemeClr val="accent1"/>
              </a:buClr>
              <a:buSzPct val="110000"/>
              <a:buFontTx/>
              <a:buChar char="✓"/>
              <a:defRPr sz="2208">
                <a:latin typeface="+mn-lt"/>
                <a:ea typeface="+mn-ea"/>
                <a:cs typeface="+mn-cs"/>
                <a:sym typeface="Arial"/>
              </a:defRPr>
            </a:pPr>
            <a:r>
              <a:t>TB ve NTMB</a:t>
            </a:r>
          </a:p>
          <a:p>
            <a:pPr marL="214693" indent="-214693" defTabSz="841247">
              <a:lnSpc>
                <a:spcPct val="95000"/>
              </a:lnSpc>
              <a:spcBef>
                <a:spcPts val="1900"/>
              </a:spcBef>
              <a:buClr>
                <a:schemeClr val="accent1"/>
              </a:buClr>
              <a:buSzPct val="110000"/>
              <a:buFontTx/>
              <a:buChar char="✓"/>
              <a:defRPr sz="2208">
                <a:latin typeface="+mn-lt"/>
                <a:ea typeface="+mn-ea"/>
                <a:cs typeface="+mn-cs"/>
                <a:sym typeface="Arial"/>
              </a:defRPr>
            </a:pPr>
            <a:r>
              <a:t>Pnömoni</a:t>
            </a:r>
          </a:p>
          <a:p>
            <a:pPr marL="214693" indent="-214693" defTabSz="841247">
              <a:lnSpc>
                <a:spcPct val="95000"/>
              </a:lnSpc>
              <a:spcBef>
                <a:spcPts val="1900"/>
              </a:spcBef>
              <a:buClr>
                <a:schemeClr val="accent1"/>
              </a:buClr>
              <a:buSzPct val="110000"/>
              <a:buFontTx/>
              <a:buChar char="✓"/>
              <a:defRPr sz="2208">
                <a:latin typeface="+mn-lt"/>
                <a:ea typeface="+mn-ea"/>
                <a:cs typeface="+mn-cs"/>
                <a:sym typeface="Arial"/>
              </a:defRPr>
            </a:pPr>
            <a:r>
              <a:t>Akciğer absesi</a:t>
            </a:r>
          </a:p>
          <a:p>
            <a:pPr marL="214693" indent="-214693" defTabSz="841247">
              <a:lnSpc>
                <a:spcPct val="95000"/>
              </a:lnSpc>
              <a:spcBef>
                <a:spcPts val="1900"/>
              </a:spcBef>
              <a:buClr>
                <a:schemeClr val="accent1"/>
              </a:buClr>
              <a:buSzPct val="110000"/>
              <a:buFontTx/>
              <a:buChar char="▪"/>
              <a:defRPr sz="2208" u="sng">
                <a:solidFill>
                  <a:srgbClr val="C0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Otoimmün hastalıkl</a:t>
            </a:r>
            <a:r>
              <a:rPr u="none"/>
              <a:t>ar</a:t>
            </a:r>
          </a:p>
          <a:p>
            <a:pPr marL="214693" indent="-214693" defTabSz="841247">
              <a:lnSpc>
                <a:spcPct val="95000"/>
              </a:lnSpc>
              <a:spcBef>
                <a:spcPts val="1900"/>
              </a:spcBef>
              <a:buClr>
                <a:schemeClr val="accent1"/>
              </a:buClr>
              <a:buSzPct val="110000"/>
              <a:buFontTx/>
              <a:buChar char="✓"/>
              <a:defRPr sz="2208">
                <a:latin typeface="+mn-lt"/>
                <a:ea typeface="+mn-ea"/>
                <a:cs typeface="+mn-cs"/>
                <a:sym typeface="Arial"/>
              </a:defRPr>
            </a:pPr>
            <a:r>
              <a:t>Goodpasture sendromu</a:t>
            </a:r>
          </a:p>
          <a:p>
            <a:pPr marL="214693" indent="-214693" defTabSz="841247">
              <a:lnSpc>
                <a:spcPct val="95000"/>
              </a:lnSpc>
              <a:spcBef>
                <a:spcPts val="1900"/>
              </a:spcBef>
              <a:buClr>
                <a:schemeClr val="accent1"/>
              </a:buClr>
              <a:buSzPct val="110000"/>
              <a:buFontTx/>
              <a:buChar char="✓"/>
              <a:defRPr sz="2208">
                <a:latin typeface="+mn-lt"/>
                <a:ea typeface="+mn-ea"/>
                <a:cs typeface="+mn-cs"/>
                <a:sym typeface="Arial"/>
              </a:defRPr>
            </a:pPr>
            <a:r>
              <a:t>SLE, Wegener granülomatozisi</a:t>
            </a:r>
          </a:p>
          <a:p>
            <a:pPr marL="214693" indent="-214693" defTabSz="841247">
              <a:lnSpc>
                <a:spcPct val="95000"/>
              </a:lnSpc>
              <a:spcBef>
                <a:spcPts val="1900"/>
              </a:spcBef>
              <a:buClr>
                <a:schemeClr val="accent1"/>
              </a:buClr>
              <a:buSzPct val="110000"/>
              <a:buFontTx/>
              <a:buChar char="✓"/>
              <a:defRPr sz="2208">
                <a:latin typeface="+mn-lt"/>
                <a:ea typeface="+mn-ea"/>
                <a:cs typeface="+mn-cs"/>
                <a:sym typeface="Arial"/>
              </a:defRPr>
            </a:pPr>
            <a:r>
              <a:t>İdiopatik pulmoner hemosiderozis</a:t>
            </a:r>
          </a:p>
        </p:txBody>
      </p:sp>
      <p:sp>
        <p:nvSpPr>
          <p:cNvPr id="288" name="Hemoptizi Nedenleri"/>
          <p:cNvSpPr txBox="1"/>
          <p:nvPr/>
        </p:nvSpPr>
        <p:spPr>
          <a:xfrm>
            <a:off x="654050" y="598487"/>
            <a:ext cx="8318500" cy="801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75000"/>
              </a:lnSpc>
              <a:defRPr sz="2800">
                <a:solidFill>
                  <a:schemeClr val="accent5"/>
                </a:solidFill>
              </a:defRPr>
            </a:lvl1pPr>
          </a:lstStyle>
          <a:p>
            <a:r>
              <a:t>Hemoptizi Nedenleri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91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Pulmoner Vasküler Hastalık…"/>
          <p:cNvSpPr txBox="1">
            <a:spLocks noGrp="1"/>
          </p:cNvSpPr>
          <p:nvPr>
            <p:ph type="body" idx="1"/>
          </p:nvPr>
        </p:nvSpPr>
        <p:spPr>
          <a:xfrm>
            <a:off x="759727" y="1438599"/>
            <a:ext cx="7878546" cy="467010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28695" indent="-228695" defTabSz="896111">
              <a:lnSpc>
                <a:spcPct val="95000"/>
              </a:lnSpc>
              <a:spcBef>
                <a:spcPts val="2100"/>
              </a:spcBef>
              <a:buClr>
                <a:schemeClr val="accent1"/>
              </a:buClr>
              <a:buSzPct val="110000"/>
              <a:buFontTx/>
              <a:buChar char="▪"/>
              <a:defRPr sz="2352" u="sng">
                <a:solidFill>
                  <a:srgbClr val="C0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Pulmoner Vasküler Hastalık</a:t>
            </a:r>
          </a:p>
          <a:p>
            <a:pPr marL="228695" indent="-228695" defTabSz="896111">
              <a:lnSpc>
                <a:spcPct val="95000"/>
              </a:lnSpc>
              <a:spcBef>
                <a:spcPts val="2100"/>
              </a:spcBef>
              <a:buClr>
                <a:schemeClr val="accent1"/>
              </a:buClr>
              <a:buSzPct val="110000"/>
              <a:buFontTx/>
              <a:buChar char="✓"/>
              <a:defRPr sz="2352">
                <a:latin typeface="+mn-lt"/>
                <a:ea typeface="+mn-ea"/>
                <a:cs typeface="+mn-cs"/>
                <a:sym typeface="Arial"/>
              </a:defRPr>
            </a:pPr>
            <a:r>
              <a:t>Pulmoner embolizm</a:t>
            </a:r>
          </a:p>
          <a:p>
            <a:pPr marL="228695" indent="-228695" defTabSz="896111">
              <a:lnSpc>
                <a:spcPct val="95000"/>
              </a:lnSpc>
              <a:spcBef>
                <a:spcPts val="2100"/>
              </a:spcBef>
              <a:buClr>
                <a:schemeClr val="accent1"/>
              </a:buClr>
              <a:buSzPct val="110000"/>
              <a:buFontTx/>
              <a:buChar char="✓"/>
              <a:defRPr sz="2352">
                <a:latin typeface="+mn-lt"/>
                <a:ea typeface="+mn-ea"/>
                <a:cs typeface="+mn-cs"/>
                <a:sym typeface="Arial"/>
              </a:defRPr>
            </a:pPr>
            <a:r>
              <a:t>Arteriyovenöz malformasyon</a:t>
            </a:r>
          </a:p>
          <a:p>
            <a:pPr marL="228695" indent="-228695" defTabSz="896111">
              <a:lnSpc>
                <a:spcPct val="95000"/>
              </a:lnSpc>
              <a:spcBef>
                <a:spcPts val="2100"/>
              </a:spcBef>
              <a:buClr>
                <a:schemeClr val="accent1"/>
              </a:buClr>
              <a:buSzPct val="110000"/>
              <a:buFontTx/>
              <a:buChar char="✓"/>
              <a:defRPr sz="2352">
                <a:latin typeface="+mn-lt"/>
                <a:ea typeface="+mn-ea"/>
                <a:cs typeface="+mn-cs"/>
                <a:sym typeface="Arial"/>
              </a:defRPr>
            </a:pPr>
            <a:r>
              <a:t>Pulmoner hipertansiyon</a:t>
            </a:r>
          </a:p>
          <a:p>
            <a:pPr marL="228695" indent="-228695" defTabSz="896111">
              <a:lnSpc>
                <a:spcPct val="95000"/>
              </a:lnSpc>
              <a:spcBef>
                <a:spcPts val="2100"/>
              </a:spcBef>
              <a:buClr>
                <a:schemeClr val="accent1"/>
              </a:buClr>
              <a:buSzPct val="110000"/>
              <a:buFontTx/>
              <a:buChar char="✓"/>
              <a:defRPr sz="2352">
                <a:latin typeface="+mn-lt"/>
                <a:ea typeface="+mn-ea"/>
                <a:cs typeface="+mn-cs"/>
                <a:sym typeface="Arial"/>
              </a:defRPr>
            </a:pPr>
            <a:r>
              <a:t>Aort anevrizması</a:t>
            </a:r>
          </a:p>
          <a:p>
            <a:pPr marL="228695" indent="-228695" defTabSz="896111">
              <a:lnSpc>
                <a:spcPct val="95000"/>
              </a:lnSpc>
              <a:spcBef>
                <a:spcPts val="2100"/>
              </a:spcBef>
              <a:buClr>
                <a:schemeClr val="accent1"/>
              </a:buClr>
              <a:buSzPct val="110000"/>
              <a:buFontTx/>
              <a:buChar char="▪"/>
              <a:defRPr sz="2352" u="sng">
                <a:solidFill>
                  <a:srgbClr val="C0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Kardiyak Hastalık</a:t>
            </a:r>
          </a:p>
          <a:p>
            <a:pPr marL="228695" indent="-228695" defTabSz="896111">
              <a:lnSpc>
                <a:spcPct val="95000"/>
              </a:lnSpc>
              <a:spcBef>
                <a:spcPts val="2100"/>
              </a:spcBef>
              <a:buClr>
                <a:schemeClr val="accent1"/>
              </a:buClr>
              <a:buSzPct val="110000"/>
              <a:buFontTx/>
              <a:buChar char="✓"/>
              <a:defRPr sz="2352">
                <a:latin typeface="+mn-lt"/>
                <a:ea typeface="+mn-ea"/>
                <a:cs typeface="+mn-cs"/>
                <a:sym typeface="Arial"/>
              </a:defRPr>
            </a:pPr>
            <a:r>
              <a:t>Mitral stenoz</a:t>
            </a:r>
          </a:p>
          <a:p>
            <a:pPr marL="228695" indent="-228695" defTabSz="896111">
              <a:lnSpc>
                <a:spcPct val="95000"/>
              </a:lnSpc>
              <a:spcBef>
                <a:spcPts val="2100"/>
              </a:spcBef>
              <a:buClr>
                <a:schemeClr val="accent1"/>
              </a:buClr>
              <a:buSzPct val="110000"/>
              <a:buFontTx/>
              <a:buChar char="✓"/>
              <a:defRPr sz="2352">
                <a:latin typeface="+mn-lt"/>
                <a:ea typeface="+mn-ea"/>
                <a:cs typeface="+mn-cs"/>
                <a:sym typeface="Arial"/>
              </a:defRPr>
            </a:pPr>
            <a:r>
              <a:t>Triküspit endokarditi</a:t>
            </a:r>
          </a:p>
        </p:txBody>
      </p:sp>
      <p:sp>
        <p:nvSpPr>
          <p:cNvPr id="293" name="Hemoptizi Nedenleri"/>
          <p:cNvSpPr txBox="1"/>
          <p:nvPr/>
        </p:nvSpPr>
        <p:spPr>
          <a:xfrm>
            <a:off x="920750" y="776287"/>
            <a:ext cx="8318500" cy="801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75000"/>
              </a:lnSpc>
              <a:defRPr sz="2800">
                <a:solidFill>
                  <a:schemeClr val="accent5"/>
                </a:solidFill>
              </a:defRPr>
            </a:lvl1pPr>
          </a:lstStyle>
          <a:p>
            <a:r>
              <a:t>Hemoptizi Nedenleri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96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Hematolojik Hastalık…"/>
          <p:cNvSpPr txBox="1">
            <a:spLocks noGrp="1"/>
          </p:cNvSpPr>
          <p:nvPr>
            <p:ph type="body" idx="1"/>
          </p:nvPr>
        </p:nvSpPr>
        <p:spPr>
          <a:xfrm>
            <a:off x="822835" y="1473200"/>
            <a:ext cx="7743315" cy="4589942"/>
          </a:xfrm>
          <a:prstGeom prst="rect">
            <a:avLst/>
          </a:prstGeom>
        </p:spPr>
        <p:txBody>
          <a:bodyPr/>
          <a:lstStyle/>
          <a:p>
            <a:pPr marL="207692" indent="-207692" defTabSz="813816">
              <a:lnSpc>
                <a:spcPct val="95000"/>
              </a:lnSpc>
              <a:spcBef>
                <a:spcPts val="1900"/>
              </a:spcBef>
              <a:buClr>
                <a:schemeClr val="accent1"/>
              </a:buClr>
              <a:buSzPct val="110000"/>
              <a:buFontTx/>
              <a:buChar char="▪"/>
              <a:defRPr sz="2136" u="sng">
                <a:solidFill>
                  <a:srgbClr val="C0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Hematolojik Hastalık</a:t>
            </a:r>
          </a:p>
          <a:p>
            <a:pPr marL="207692" indent="-207692" defTabSz="813816">
              <a:lnSpc>
                <a:spcPct val="95000"/>
              </a:lnSpc>
              <a:spcBef>
                <a:spcPts val="1900"/>
              </a:spcBef>
              <a:buClr>
                <a:schemeClr val="accent1"/>
              </a:buClr>
              <a:buSzPct val="110000"/>
              <a:buFontTx/>
              <a:buChar char="✓"/>
              <a:defRPr sz="2136">
                <a:latin typeface="+mn-lt"/>
                <a:ea typeface="+mn-ea"/>
                <a:cs typeface="+mn-cs"/>
                <a:sym typeface="Arial"/>
              </a:defRPr>
            </a:pPr>
            <a:r>
              <a:t>Koagülopatiler</a:t>
            </a:r>
          </a:p>
          <a:p>
            <a:pPr marL="207692" indent="-207692" defTabSz="813816">
              <a:lnSpc>
                <a:spcPct val="95000"/>
              </a:lnSpc>
              <a:spcBef>
                <a:spcPts val="1900"/>
              </a:spcBef>
              <a:buClr>
                <a:schemeClr val="accent1"/>
              </a:buClr>
              <a:buSzPct val="110000"/>
              <a:buFontTx/>
              <a:buChar char="✓"/>
              <a:defRPr sz="2136">
                <a:latin typeface="+mn-lt"/>
                <a:ea typeface="+mn-ea"/>
                <a:cs typeface="+mn-cs"/>
                <a:sym typeface="Arial"/>
              </a:defRPr>
            </a:pPr>
            <a:r>
              <a:t>Dissemine intravasküler koagülasyon</a:t>
            </a:r>
          </a:p>
          <a:p>
            <a:pPr marL="207692" indent="-207692" defTabSz="813816">
              <a:lnSpc>
                <a:spcPct val="95000"/>
              </a:lnSpc>
              <a:spcBef>
                <a:spcPts val="1900"/>
              </a:spcBef>
              <a:buClr>
                <a:schemeClr val="accent1"/>
              </a:buClr>
              <a:buSzPct val="110000"/>
              <a:buFontTx/>
              <a:buChar char="✓"/>
              <a:defRPr sz="2136">
                <a:latin typeface="+mn-lt"/>
                <a:ea typeface="+mn-ea"/>
                <a:cs typeface="+mn-cs"/>
                <a:sym typeface="Arial"/>
              </a:defRPr>
            </a:pPr>
            <a:r>
              <a:t>Trombosit disfonksiyonu</a:t>
            </a:r>
          </a:p>
          <a:p>
            <a:pPr marL="207692" indent="-207692" defTabSz="813816">
              <a:lnSpc>
                <a:spcPct val="95000"/>
              </a:lnSpc>
              <a:spcBef>
                <a:spcPts val="1900"/>
              </a:spcBef>
              <a:buClr>
                <a:schemeClr val="accent1"/>
              </a:buClr>
              <a:buSzPct val="110000"/>
              <a:buFontTx/>
              <a:buChar char="✓"/>
              <a:defRPr sz="2136">
                <a:latin typeface="+mn-lt"/>
                <a:ea typeface="+mn-ea"/>
                <a:cs typeface="+mn-cs"/>
                <a:sym typeface="Arial"/>
              </a:defRPr>
            </a:pPr>
            <a:r>
              <a:t>Trombositopeni</a:t>
            </a:r>
          </a:p>
          <a:p>
            <a:pPr marL="207692" indent="-207692" defTabSz="813816">
              <a:lnSpc>
                <a:spcPct val="95000"/>
              </a:lnSpc>
              <a:spcBef>
                <a:spcPts val="1900"/>
              </a:spcBef>
              <a:buClr>
                <a:schemeClr val="accent1"/>
              </a:buClr>
              <a:buSzPct val="110000"/>
              <a:buFontTx/>
              <a:buChar char="▪"/>
              <a:defRPr sz="2136" u="sng">
                <a:solidFill>
                  <a:srgbClr val="C0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Diğer Nedenler</a:t>
            </a:r>
          </a:p>
          <a:p>
            <a:pPr marL="207692" indent="-207692" defTabSz="813816">
              <a:lnSpc>
                <a:spcPct val="95000"/>
              </a:lnSpc>
              <a:spcBef>
                <a:spcPts val="1900"/>
              </a:spcBef>
              <a:buClr>
                <a:schemeClr val="accent1"/>
              </a:buClr>
              <a:buSzPct val="110000"/>
              <a:buFontTx/>
              <a:buChar char="✓"/>
              <a:defRPr sz="2136">
                <a:latin typeface="+mn-lt"/>
                <a:ea typeface="+mn-ea"/>
                <a:cs typeface="+mn-cs"/>
                <a:sym typeface="Arial"/>
              </a:defRPr>
            </a:pPr>
            <a:r>
              <a:t>İlaçlar ve toksinler( trombolitik, penisillamin, amiodoron, kokain vs)</a:t>
            </a:r>
          </a:p>
          <a:p>
            <a:pPr marL="207692" indent="-207692" defTabSz="813816">
              <a:lnSpc>
                <a:spcPct val="95000"/>
              </a:lnSpc>
              <a:spcBef>
                <a:spcPts val="1900"/>
              </a:spcBef>
              <a:buClr>
                <a:schemeClr val="accent1"/>
              </a:buClr>
              <a:buSzPct val="110000"/>
              <a:buFontTx/>
              <a:buChar char="✓"/>
              <a:defRPr sz="2136">
                <a:latin typeface="+mn-lt"/>
                <a:ea typeface="+mn-ea"/>
                <a:cs typeface="+mn-cs"/>
                <a:sym typeface="Arial"/>
              </a:defRPr>
            </a:pPr>
            <a:r>
              <a:t>İyatrojenik</a:t>
            </a:r>
          </a:p>
        </p:txBody>
      </p:sp>
      <p:sp>
        <p:nvSpPr>
          <p:cNvPr id="298" name="Hemoptizi Nedenleri"/>
          <p:cNvSpPr txBox="1"/>
          <p:nvPr/>
        </p:nvSpPr>
        <p:spPr>
          <a:xfrm>
            <a:off x="895350" y="776287"/>
            <a:ext cx="8318500" cy="801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75000"/>
              </a:lnSpc>
              <a:defRPr sz="2800">
                <a:solidFill>
                  <a:schemeClr val="accent5"/>
                </a:solidFill>
              </a:defRPr>
            </a:lvl1pPr>
          </a:lstStyle>
          <a:p>
            <a:r>
              <a:t>Hemoptizi Nedenleri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01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Pnömoni, iyatrojenik veya travmatik akciğer zedelenmesi gibi kesin tanı konulabilirse uygun tedavi…"/>
          <p:cNvSpPr txBox="1">
            <a:spLocks noGrp="1"/>
          </p:cNvSpPr>
          <p:nvPr>
            <p:ph type="body" idx="1"/>
          </p:nvPr>
        </p:nvSpPr>
        <p:spPr>
          <a:xfrm>
            <a:off x="727075" y="1432910"/>
            <a:ext cx="7749941" cy="459387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03025" indent="-203025" algn="just" defTabSz="795527">
              <a:lnSpc>
                <a:spcPct val="95000"/>
              </a:lnSpc>
              <a:spcBef>
                <a:spcPts val="1800"/>
              </a:spcBef>
              <a:buClr>
                <a:schemeClr val="accent1"/>
              </a:buClr>
              <a:buSzPct val="110000"/>
              <a:buFontTx/>
              <a:buChar char="▪"/>
              <a:defRPr sz="2088">
                <a:latin typeface="+mn-lt"/>
                <a:ea typeface="+mn-ea"/>
                <a:cs typeface="+mn-cs"/>
                <a:sym typeface="Arial"/>
              </a:defRPr>
            </a:pPr>
            <a:r>
              <a:t>Pnömoni, iyatrojenik veya travmatik akciğer zedelenmesi gibi kesin tanı konulabilirse uygun tedavi </a:t>
            </a:r>
          </a:p>
          <a:p>
            <a:pPr marL="203025" indent="-203025" algn="just" defTabSz="795527">
              <a:lnSpc>
                <a:spcPct val="95000"/>
              </a:lnSpc>
              <a:spcBef>
                <a:spcPts val="1800"/>
              </a:spcBef>
              <a:buClr>
                <a:schemeClr val="accent1"/>
              </a:buClr>
              <a:buSzPct val="110000"/>
              <a:buFontTx/>
              <a:buChar char="▪"/>
              <a:defRPr sz="2088">
                <a:latin typeface="+mn-lt"/>
                <a:ea typeface="+mn-ea"/>
                <a:cs typeface="+mn-cs"/>
                <a:sym typeface="Arial"/>
              </a:defRPr>
            </a:pPr>
            <a:r>
              <a:t>Pulmoner vasküler hastalık veya kardiyak nedenler düşünülüyorsa ekokardiyografi, VQ sintigrafisi veya BT anjiografi </a:t>
            </a:r>
          </a:p>
          <a:p>
            <a:pPr marL="203025" indent="-203025" algn="just" defTabSz="795527">
              <a:lnSpc>
                <a:spcPct val="95000"/>
              </a:lnSpc>
              <a:spcBef>
                <a:spcPts val="1800"/>
              </a:spcBef>
              <a:buClr>
                <a:schemeClr val="accent1"/>
              </a:buClr>
              <a:buSzPct val="110000"/>
              <a:buFontTx/>
              <a:buChar char="▪"/>
              <a:defRPr sz="2088">
                <a:latin typeface="+mn-lt"/>
                <a:ea typeface="+mn-ea"/>
                <a:cs typeface="+mn-cs"/>
                <a:sym typeface="Arial"/>
              </a:defRPr>
            </a:pPr>
            <a:r>
              <a:t>Tüberküloz düşünülen durumlarda balgam yayma ve TB kültürü</a:t>
            </a:r>
          </a:p>
          <a:p>
            <a:pPr marL="203025" indent="-203025" algn="just" defTabSz="795527">
              <a:lnSpc>
                <a:spcPct val="95000"/>
              </a:lnSpc>
              <a:spcBef>
                <a:spcPts val="1800"/>
              </a:spcBef>
              <a:buClr>
                <a:schemeClr val="accent1"/>
              </a:buClr>
              <a:buSzPct val="110000"/>
              <a:buFontTx/>
              <a:buChar char="▪"/>
              <a:defRPr sz="2088">
                <a:latin typeface="+mn-lt"/>
                <a:ea typeface="+mn-ea"/>
                <a:cs typeface="+mn-cs"/>
                <a:sym typeface="Arial"/>
              </a:defRPr>
            </a:pPr>
            <a:r>
              <a:t>Toraks BT ile santral ve periferik hava yollarının görüntülenmesi</a:t>
            </a:r>
          </a:p>
          <a:p>
            <a:pPr marL="203025" indent="-203025" algn="just" defTabSz="795527">
              <a:lnSpc>
                <a:spcPct val="95000"/>
              </a:lnSpc>
              <a:spcBef>
                <a:spcPts val="1800"/>
              </a:spcBef>
              <a:buClr>
                <a:schemeClr val="accent1"/>
              </a:buClr>
              <a:buSzPct val="110000"/>
              <a:buFontTx/>
              <a:buChar char="▪"/>
              <a:defRPr sz="2088">
                <a:latin typeface="+mn-lt"/>
                <a:ea typeface="+mn-ea"/>
                <a:cs typeface="+mn-cs"/>
                <a:sym typeface="Arial"/>
              </a:defRPr>
            </a:pPr>
            <a:r>
              <a:t>Bronkoskopi</a:t>
            </a:r>
          </a:p>
          <a:p>
            <a:pPr marL="203025" indent="-203025" algn="just" defTabSz="795527">
              <a:lnSpc>
                <a:spcPct val="95000"/>
              </a:lnSpc>
              <a:spcBef>
                <a:spcPts val="1800"/>
              </a:spcBef>
              <a:buClr>
                <a:schemeClr val="accent1"/>
              </a:buClr>
              <a:buSzPct val="110000"/>
              <a:buFontTx/>
              <a:buChar char="▪"/>
              <a:defRPr sz="2088">
                <a:latin typeface="+mn-lt"/>
                <a:ea typeface="+mn-ea"/>
                <a:cs typeface="+mn-cs"/>
                <a:sym typeface="Arial"/>
              </a:defRPr>
            </a:pPr>
            <a:r>
              <a:t>Ek girişimsel işlemler (mediastinoskopi, transtorasik akciğer biyopsisi veya açık akciğer biyopsisi) </a:t>
            </a:r>
          </a:p>
        </p:txBody>
      </p:sp>
      <p:sp>
        <p:nvSpPr>
          <p:cNvPr id="303" name="Hemoptizide Tanısal Algoritma"/>
          <p:cNvSpPr txBox="1"/>
          <p:nvPr/>
        </p:nvSpPr>
        <p:spPr>
          <a:xfrm>
            <a:off x="781050" y="715360"/>
            <a:ext cx="8318500" cy="801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75000"/>
              </a:lnSpc>
              <a:defRPr sz="2800">
                <a:solidFill>
                  <a:schemeClr val="accent5"/>
                </a:solidFill>
              </a:defRPr>
            </a:lvl1pPr>
          </a:lstStyle>
          <a:p>
            <a:r>
              <a:t>Hemoptizide Tanısal Algoritma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06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Kanamanın kesilmesi…"/>
          <p:cNvSpPr txBox="1">
            <a:spLocks noGrp="1"/>
          </p:cNvSpPr>
          <p:nvPr>
            <p:ph type="body" sz="half" idx="1"/>
          </p:nvPr>
        </p:nvSpPr>
        <p:spPr>
          <a:xfrm>
            <a:off x="612775" y="1803400"/>
            <a:ext cx="7599182" cy="2997832"/>
          </a:xfrm>
          <a:prstGeom prst="rect">
            <a:avLst/>
          </a:prstGeom>
        </p:spPr>
        <p:txBody>
          <a:bodyPr/>
          <a:lstStyle/>
          <a:p>
            <a:pPr marL="457200" indent="-457200" algn="just">
              <a:lnSpc>
                <a:spcPct val="95000"/>
              </a:lnSpc>
              <a:spcBef>
                <a:spcPts val="2100"/>
              </a:spcBef>
              <a:buClr>
                <a:schemeClr val="accent1"/>
              </a:buClr>
              <a:buSzPct val="110000"/>
              <a:buFontTx/>
              <a:buAutoNum type="arabicPeriod"/>
              <a:defRPr sz="2400">
                <a:latin typeface="+mn-lt"/>
                <a:ea typeface="+mn-ea"/>
                <a:cs typeface="+mn-cs"/>
                <a:sym typeface="Arial"/>
              </a:defRPr>
            </a:pPr>
            <a:r>
              <a:t>Kanamanın kesilmesi</a:t>
            </a:r>
          </a:p>
          <a:p>
            <a:pPr marL="457200" indent="-457200" algn="just">
              <a:lnSpc>
                <a:spcPct val="95000"/>
              </a:lnSpc>
              <a:spcBef>
                <a:spcPts val="2100"/>
              </a:spcBef>
              <a:buClr>
                <a:schemeClr val="accent1"/>
              </a:buClr>
              <a:buSzPct val="110000"/>
              <a:buFontTx/>
              <a:buAutoNum type="arabicPeriod"/>
              <a:defRPr sz="2400">
                <a:latin typeface="+mn-lt"/>
                <a:ea typeface="+mn-ea"/>
                <a:cs typeface="+mn-cs"/>
                <a:sym typeface="Arial"/>
              </a:defRPr>
            </a:pPr>
            <a:r>
              <a:t>Aspirasyonun önlenmesi</a:t>
            </a:r>
          </a:p>
          <a:p>
            <a:pPr marL="457200" indent="-457200" algn="just">
              <a:lnSpc>
                <a:spcPct val="95000"/>
              </a:lnSpc>
              <a:spcBef>
                <a:spcPts val="2100"/>
              </a:spcBef>
              <a:buClr>
                <a:schemeClr val="accent1"/>
              </a:buClr>
              <a:buSzPct val="110000"/>
              <a:buFontTx/>
              <a:buAutoNum type="arabicPeriod"/>
              <a:defRPr sz="2400">
                <a:latin typeface="+mn-lt"/>
                <a:ea typeface="+mn-ea"/>
                <a:cs typeface="+mn-cs"/>
                <a:sym typeface="Arial"/>
              </a:defRPr>
            </a:pPr>
            <a:r>
              <a:t>Altta yatan hastalığın tedavisi</a:t>
            </a:r>
          </a:p>
          <a:p>
            <a:pPr marL="457200" indent="-457200" algn="just">
              <a:lnSpc>
                <a:spcPct val="95000"/>
              </a:lnSpc>
              <a:spcBef>
                <a:spcPts val="2100"/>
              </a:spcBef>
              <a:buClr>
                <a:schemeClr val="accent1"/>
              </a:buClr>
              <a:buSzPct val="110000"/>
              <a:buFontTx/>
              <a:buChar char="▪"/>
              <a:defRPr sz="2400">
                <a:latin typeface="+mn-lt"/>
                <a:ea typeface="+mn-ea"/>
                <a:cs typeface="+mn-cs"/>
                <a:sym typeface="Arial"/>
              </a:defRPr>
            </a:pPr>
            <a:r>
              <a:t>Kardiyopulmoner stabilite sağlandıktan sonra altta yatan nedeni saptamak için ileri tetkikler yapılmalı ve nedene yönelik tedavi uygulanmalıdır</a:t>
            </a:r>
          </a:p>
        </p:txBody>
      </p:sp>
      <p:sp>
        <p:nvSpPr>
          <p:cNvPr id="308" name="Hemoptizi Tedavisi"/>
          <p:cNvSpPr txBox="1"/>
          <p:nvPr/>
        </p:nvSpPr>
        <p:spPr>
          <a:xfrm>
            <a:off x="628650" y="763587"/>
            <a:ext cx="8318500" cy="801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75000"/>
              </a:lnSpc>
              <a:defRPr sz="2800">
                <a:solidFill>
                  <a:schemeClr val="accent5"/>
                </a:solidFill>
              </a:defRPr>
            </a:lvl1pPr>
          </a:lstStyle>
          <a:p>
            <a:r>
              <a:t>Hemoptizi Tedavisi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11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Masif hemoptizi hastaların %5’inden azında…"/>
          <p:cNvSpPr txBox="1">
            <a:spLocks noGrp="1"/>
          </p:cNvSpPr>
          <p:nvPr>
            <p:ph type="body" idx="1"/>
          </p:nvPr>
        </p:nvSpPr>
        <p:spPr>
          <a:xfrm>
            <a:off x="981075" y="1900176"/>
            <a:ext cx="6912489" cy="4097461"/>
          </a:xfrm>
          <a:prstGeom prst="rect">
            <a:avLst/>
          </a:prstGeom>
        </p:spPr>
        <p:txBody>
          <a:bodyPr/>
          <a:lstStyle/>
          <a:p>
            <a:pPr marL="233362" indent="-233362" algn="just">
              <a:lnSpc>
                <a:spcPct val="95000"/>
              </a:lnSpc>
              <a:spcBef>
                <a:spcPts val="2100"/>
              </a:spcBef>
              <a:buClr>
                <a:schemeClr val="accent1"/>
              </a:buClr>
              <a:buSzPct val="110000"/>
              <a:buFontTx/>
              <a:buChar char="▪"/>
              <a:defRPr sz="2400">
                <a:latin typeface="+mn-lt"/>
                <a:ea typeface="+mn-ea"/>
                <a:cs typeface="+mn-cs"/>
                <a:sym typeface="Arial"/>
              </a:defRPr>
            </a:pPr>
            <a:r>
              <a:t>Masif hemoptizi hastaların %5’inden azında </a:t>
            </a:r>
          </a:p>
          <a:p>
            <a:pPr marL="233362" indent="-233362" algn="just">
              <a:lnSpc>
                <a:spcPct val="95000"/>
              </a:lnSpc>
              <a:spcBef>
                <a:spcPts val="2100"/>
              </a:spcBef>
              <a:buClr>
                <a:schemeClr val="accent1"/>
              </a:buClr>
              <a:buSzPct val="110000"/>
              <a:buFontTx/>
              <a:buChar char="▪"/>
              <a:defRPr sz="2400">
                <a:latin typeface="+mn-lt"/>
                <a:ea typeface="+mn-ea"/>
                <a:cs typeface="+mn-cs"/>
                <a:sym typeface="Arial"/>
              </a:defRPr>
            </a:pPr>
            <a:r>
              <a:t>Mortalite oranları %80’e kadar çıkabilmekte</a:t>
            </a:r>
          </a:p>
          <a:p>
            <a:pPr marL="233362" indent="-233362" algn="just">
              <a:lnSpc>
                <a:spcPct val="95000"/>
              </a:lnSpc>
              <a:spcBef>
                <a:spcPts val="2100"/>
              </a:spcBef>
              <a:buClr>
                <a:schemeClr val="accent1"/>
              </a:buClr>
              <a:buSzPct val="110000"/>
              <a:buFontTx/>
              <a:buChar char="▪"/>
              <a:defRPr sz="2400">
                <a:latin typeface="+mn-lt"/>
                <a:ea typeface="+mn-ea"/>
                <a:cs typeface="+mn-cs"/>
                <a:sym typeface="Arial"/>
              </a:defRPr>
            </a:pPr>
            <a:r>
              <a:t>Agresif tedavi yaklaşımları gerektirmekte</a:t>
            </a:r>
          </a:p>
          <a:p>
            <a:pPr marL="233362" indent="-233362" algn="just">
              <a:lnSpc>
                <a:spcPct val="95000"/>
              </a:lnSpc>
              <a:spcBef>
                <a:spcPts val="2100"/>
              </a:spcBef>
              <a:buClr>
                <a:schemeClr val="accent1"/>
              </a:buClr>
              <a:buSzPct val="110000"/>
              <a:buFontTx/>
              <a:buChar char="▪"/>
              <a:defRPr sz="2400">
                <a:latin typeface="+mn-lt"/>
                <a:ea typeface="+mn-ea"/>
                <a:cs typeface="+mn-cs"/>
                <a:sym typeface="Arial"/>
              </a:defRPr>
            </a:pPr>
            <a:r>
              <a:t>Hava yolu açıklığı sağlanmalı</a:t>
            </a:r>
          </a:p>
          <a:p>
            <a:pPr marL="233362" indent="-233362" algn="just">
              <a:lnSpc>
                <a:spcPct val="95000"/>
              </a:lnSpc>
              <a:spcBef>
                <a:spcPts val="2100"/>
              </a:spcBef>
              <a:buClr>
                <a:schemeClr val="accent1"/>
              </a:buClr>
              <a:buSzPct val="110000"/>
              <a:buFontTx/>
              <a:buChar char="▪"/>
              <a:defRPr sz="2400">
                <a:latin typeface="+mn-lt"/>
                <a:ea typeface="+mn-ea"/>
                <a:cs typeface="+mn-cs"/>
                <a:sym typeface="Arial"/>
              </a:defRPr>
            </a:pPr>
            <a:r>
              <a:t>Yoğun bakım ünitelerinde yakın takip edilmeli</a:t>
            </a:r>
          </a:p>
        </p:txBody>
      </p:sp>
      <p:sp>
        <p:nvSpPr>
          <p:cNvPr id="313" name="Masif Hemoptiziye Yaklaşım"/>
          <p:cNvSpPr txBox="1"/>
          <p:nvPr/>
        </p:nvSpPr>
        <p:spPr>
          <a:xfrm>
            <a:off x="1009650" y="1076263"/>
            <a:ext cx="8318500" cy="801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75000"/>
              </a:lnSpc>
              <a:defRPr sz="2800">
                <a:solidFill>
                  <a:schemeClr val="accent5"/>
                </a:solidFill>
              </a:defRPr>
            </a:lvl1pPr>
          </a:lstStyle>
          <a:p>
            <a:r>
              <a:t>Masif Hemoptiziye Yaklaşım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16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317" name="Asfiksinin önlenmesi için  gerekirse elektif endotrakeal entübasyon…"/>
          <p:cNvSpPr txBox="1">
            <a:spLocks noGrp="1"/>
          </p:cNvSpPr>
          <p:nvPr>
            <p:ph type="body" idx="1"/>
          </p:nvPr>
        </p:nvSpPr>
        <p:spPr>
          <a:xfrm>
            <a:off x="581917" y="1293812"/>
            <a:ext cx="7980166" cy="472187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14693" indent="-214693" algn="just" defTabSz="841247">
              <a:lnSpc>
                <a:spcPct val="95000"/>
              </a:lnSpc>
              <a:spcBef>
                <a:spcPts val="1900"/>
              </a:spcBef>
              <a:buClr>
                <a:schemeClr val="accent1"/>
              </a:buClr>
              <a:buSzPct val="110000"/>
              <a:buFontTx/>
              <a:buChar char="▪"/>
              <a:defRPr sz="2208">
                <a:solidFill>
                  <a:srgbClr val="C0000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Asfiksinin</a:t>
            </a:r>
            <a:r>
              <a:rPr>
                <a:solidFill>
                  <a:srgbClr val="000000"/>
                </a:solidFill>
              </a:rPr>
              <a:t> önlenmesi için  gerekirse elektif endotrakeal entübasyon </a:t>
            </a:r>
          </a:p>
          <a:p>
            <a:pPr marL="214693" indent="-214693" algn="just" defTabSz="841247">
              <a:lnSpc>
                <a:spcPct val="95000"/>
              </a:lnSpc>
              <a:spcBef>
                <a:spcPts val="1900"/>
              </a:spcBef>
              <a:buClr>
                <a:schemeClr val="accent1"/>
              </a:buClr>
              <a:buSzPct val="110000"/>
              <a:buFontTx/>
              <a:buChar char="▪"/>
              <a:defRPr sz="2208">
                <a:latin typeface="+mn-lt"/>
                <a:ea typeface="+mn-ea"/>
                <a:cs typeface="+mn-cs"/>
                <a:sym typeface="Arial"/>
              </a:defRPr>
            </a:pPr>
            <a:r>
              <a:t>Kanama odağı tespit edildikten sonra kanama kontrolü için </a:t>
            </a:r>
            <a:r>
              <a:rPr u="sng">
                <a:solidFill>
                  <a:srgbClr val="C00000"/>
                </a:solidFill>
              </a:rPr>
              <a:t>bronkoskopik müdahaleler </a:t>
            </a:r>
            <a:r>
              <a:t>yapılabilir</a:t>
            </a:r>
          </a:p>
          <a:p>
            <a:pPr marL="214693" indent="-214693" algn="just" defTabSz="841247">
              <a:lnSpc>
                <a:spcPct val="95000"/>
              </a:lnSpc>
              <a:spcBef>
                <a:spcPts val="1600"/>
              </a:spcBef>
              <a:buClr>
                <a:schemeClr val="accent1"/>
              </a:buClr>
              <a:buSzPct val="110000"/>
              <a:buFontTx/>
              <a:buChar char="✓"/>
              <a:defRPr sz="1840">
                <a:latin typeface="+mn-lt"/>
                <a:ea typeface="+mn-ea"/>
                <a:cs typeface="+mn-cs"/>
                <a:sym typeface="Arial"/>
              </a:defRPr>
            </a:pPr>
            <a:r>
              <a:t>Buzlu serum fizyolojik, topikal vazokonstriktör veya koagülan uygulanması</a:t>
            </a:r>
          </a:p>
          <a:p>
            <a:pPr marL="214693" indent="-214693" algn="just" defTabSz="841247">
              <a:lnSpc>
                <a:spcPct val="95000"/>
              </a:lnSpc>
              <a:spcBef>
                <a:spcPts val="1600"/>
              </a:spcBef>
              <a:buClr>
                <a:schemeClr val="accent1"/>
              </a:buClr>
              <a:buSzPct val="110000"/>
              <a:buFontTx/>
              <a:buChar char="✓"/>
              <a:defRPr sz="1840">
                <a:latin typeface="+mn-lt"/>
                <a:ea typeface="+mn-ea"/>
                <a:cs typeface="+mn-cs"/>
                <a:sym typeface="Arial"/>
              </a:defRPr>
            </a:pPr>
            <a:r>
              <a:t>Bronkoskop ucu veya balon ile tamponat uygulaması</a:t>
            </a:r>
          </a:p>
          <a:p>
            <a:pPr marL="214693" indent="-214693" algn="just" defTabSz="841247">
              <a:lnSpc>
                <a:spcPct val="95000"/>
              </a:lnSpc>
              <a:spcBef>
                <a:spcPts val="1600"/>
              </a:spcBef>
              <a:buClr>
                <a:schemeClr val="accent1"/>
              </a:buClr>
              <a:buSzPct val="110000"/>
              <a:buFontTx/>
              <a:buChar char="✓"/>
              <a:defRPr sz="1840">
                <a:latin typeface="+mn-lt"/>
                <a:ea typeface="+mn-ea"/>
                <a:cs typeface="+mn-cs"/>
                <a:sym typeface="Arial"/>
              </a:defRPr>
            </a:pPr>
            <a:r>
              <a:t>Bronkoskopik lazer, elektrokoter ve argon plazma koagülasyonu uygulamaları</a:t>
            </a:r>
          </a:p>
          <a:p>
            <a:pPr marL="214693" indent="-214693" algn="just" defTabSz="841247">
              <a:lnSpc>
                <a:spcPct val="95000"/>
              </a:lnSpc>
              <a:spcBef>
                <a:spcPts val="1600"/>
              </a:spcBef>
              <a:buClr>
                <a:schemeClr val="accent1"/>
              </a:buClr>
              <a:buSzPct val="110000"/>
              <a:buFontTx/>
              <a:buChar char="✓"/>
              <a:defRPr sz="1840">
                <a:latin typeface="+mn-lt"/>
                <a:ea typeface="+mn-ea"/>
                <a:cs typeface="+mn-cs"/>
                <a:sym typeface="Arial"/>
              </a:defRPr>
            </a:pPr>
            <a:r>
              <a:t>Selektif bronşiyal entübasyon</a:t>
            </a:r>
          </a:p>
          <a:p>
            <a:pPr marL="214693" indent="-214693" algn="just" defTabSz="841247">
              <a:lnSpc>
                <a:spcPct val="95000"/>
              </a:lnSpc>
              <a:spcBef>
                <a:spcPts val="1600"/>
              </a:spcBef>
              <a:buClr>
                <a:schemeClr val="accent1"/>
              </a:buClr>
              <a:buSzPct val="110000"/>
              <a:buFontTx/>
              <a:buChar char="✓"/>
              <a:defRPr sz="1840">
                <a:latin typeface="+mn-lt"/>
                <a:ea typeface="+mn-ea"/>
                <a:cs typeface="+mn-cs"/>
                <a:sym typeface="Arial"/>
              </a:defRPr>
            </a:pPr>
            <a:r>
              <a:t>Bronşiyal arter embolizasyonu</a:t>
            </a:r>
          </a:p>
          <a:p>
            <a:pPr marL="214693" indent="-214693" algn="just" defTabSz="841247">
              <a:lnSpc>
                <a:spcPct val="95000"/>
              </a:lnSpc>
              <a:spcBef>
                <a:spcPts val="1600"/>
              </a:spcBef>
              <a:buClr>
                <a:schemeClr val="accent1"/>
              </a:buClr>
              <a:buSzPct val="110000"/>
              <a:buFontTx/>
              <a:buChar char="✓"/>
              <a:defRPr sz="1840">
                <a:latin typeface="+mn-lt"/>
                <a:ea typeface="+mn-ea"/>
                <a:cs typeface="+mn-cs"/>
                <a:sym typeface="Arial"/>
              </a:defRPr>
            </a:pPr>
            <a:r>
              <a:t>Cerrahi müdahale</a:t>
            </a:r>
          </a:p>
        </p:txBody>
      </p:sp>
      <p:sp>
        <p:nvSpPr>
          <p:cNvPr id="318" name="Masif Hemoptiziye Yaklaşım"/>
          <p:cNvSpPr txBox="1"/>
          <p:nvPr/>
        </p:nvSpPr>
        <p:spPr>
          <a:xfrm>
            <a:off x="654050" y="661987"/>
            <a:ext cx="8318500" cy="801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75000"/>
              </a:lnSpc>
              <a:defRPr sz="2800">
                <a:solidFill>
                  <a:schemeClr val="accent5"/>
                </a:solidFill>
              </a:defRPr>
            </a:lvl1pPr>
          </a:lstStyle>
          <a:p>
            <a:r>
              <a:t>Masif Hemoptiziye Yaklaşım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8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PaCO2 ‘nin yükselmesi bağımsız bir dispne nedenidir…"/>
          <p:cNvSpPr txBox="1">
            <a:spLocks noGrp="1"/>
          </p:cNvSpPr>
          <p:nvPr>
            <p:ph type="body" idx="1"/>
          </p:nvPr>
        </p:nvSpPr>
        <p:spPr>
          <a:xfrm>
            <a:off x="854075" y="1270000"/>
            <a:ext cx="6795741" cy="4940300"/>
          </a:xfrm>
          <a:prstGeom prst="rect">
            <a:avLst/>
          </a:prstGeom>
        </p:spPr>
        <p:txBody>
          <a:bodyPr/>
          <a:lstStyle/>
          <a:p>
            <a:pPr marL="0" indent="0" defTabSz="868680">
              <a:lnSpc>
                <a:spcPct val="95000"/>
              </a:lnSpc>
              <a:spcBef>
                <a:spcPts val="1700"/>
              </a:spcBef>
              <a:buClr>
                <a:schemeClr val="accent1"/>
              </a:buClr>
              <a:buSzTx/>
              <a:buFont typeface="Wingdings"/>
              <a:buNone/>
              <a:defRPr sz="1900">
                <a:latin typeface="+mn-lt"/>
                <a:ea typeface="+mn-ea"/>
                <a:cs typeface="+mn-cs"/>
                <a:sym typeface="Arial"/>
              </a:defRPr>
            </a:pPr>
            <a:r>
              <a:t>PaCO</a:t>
            </a:r>
            <a:r>
              <a:rPr baseline="-25999"/>
              <a:t>2</a:t>
            </a:r>
            <a:r>
              <a:t> ‘nin yükselmesi bağımsız bir dispne nedenidir</a:t>
            </a:r>
          </a:p>
          <a:p>
            <a:pPr marL="0" indent="0" defTabSz="868680">
              <a:lnSpc>
                <a:spcPct val="95000"/>
              </a:lnSpc>
              <a:spcBef>
                <a:spcPts val="1700"/>
              </a:spcBef>
              <a:buClr>
                <a:schemeClr val="accent1"/>
              </a:buClr>
              <a:buSzTx/>
              <a:buFont typeface="Wingdings"/>
              <a:buNone/>
              <a:defRPr sz="1900" u="sng">
                <a:latin typeface="+mn-lt"/>
                <a:ea typeface="+mn-ea"/>
                <a:cs typeface="+mn-cs"/>
                <a:sym typeface="Arial"/>
              </a:defRPr>
            </a:pPr>
            <a:r>
              <a:t>Santral kemoreseptörlerin uyarılması için:</a:t>
            </a:r>
          </a:p>
          <a:p>
            <a:pPr marL="0" indent="0" defTabSz="868680">
              <a:lnSpc>
                <a:spcPct val="95000"/>
              </a:lnSpc>
              <a:spcBef>
                <a:spcPts val="1700"/>
              </a:spcBef>
              <a:buClr>
                <a:schemeClr val="accent1"/>
              </a:buClr>
              <a:buSzPct val="110000"/>
              <a:buFontTx/>
              <a:buChar char="➢"/>
              <a:defRPr sz="1900">
                <a:latin typeface="+mn-lt"/>
                <a:ea typeface="+mn-ea"/>
                <a:cs typeface="+mn-cs"/>
                <a:sym typeface="Arial"/>
              </a:defRPr>
            </a:pPr>
            <a:r>
              <a:t>PaCO</a:t>
            </a:r>
            <a:r>
              <a:rPr baseline="-25999"/>
              <a:t>2</a:t>
            </a:r>
            <a:r>
              <a:t> </a:t>
            </a:r>
          </a:p>
          <a:p>
            <a:pPr marL="0" indent="0" defTabSz="868680">
              <a:lnSpc>
                <a:spcPct val="95000"/>
              </a:lnSpc>
              <a:spcBef>
                <a:spcPts val="1700"/>
              </a:spcBef>
              <a:buClr>
                <a:schemeClr val="accent1"/>
              </a:buClr>
              <a:buSzPct val="110000"/>
              <a:buFontTx/>
              <a:buChar char="➢"/>
              <a:defRPr sz="1900">
                <a:latin typeface="+mn-lt"/>
                <a:ea typeface="+mn-ea"/>
                <a:cs typeface="+mn-cs"/>
                <a:sym typeface="Arial"/>
              </a:defRPr>
            </a:pPr>
            <a:r>
              <a:t>PaO</a:t>
            </a:r>
            <a:r>
              <a:rPr baseline="-25999"/>
              <a:t>2</a:t>
            </a:r>
            <a:r>
              <a:t> </a:t>
            </a:r>
          </a:p>
          <a:p>
            <a:pPr marL="0" indent="0" defTabSz="868680">
              <a:lnSpc>
                <a:spcPct val="95000"/>
              </a:lnSpc>
              <a:spcBef>
                <a:spcPts val="1700"/>
              </a:spcBef>
              <a:buClr>
                <a:schemeClr val="accent1"/>
              </a:buClr>
              <a:buSzPct val="110000"/>
              <a:buFontTx/>
              <a:buChar char="➢"/>
              <a:defRPr sz="1900">
                <a:latin typeface="+mn-lt"/>
                <a:ea typeface="+mn-ea"/>
                <a:cs typeface="+mn-cs"/>
                <a:sym typeface="Arial"/>
              </a:defRPr>
            </a:pPr>
            <a:r>
              <a:t>FiO</a:t>
            </a:r>
            <a:r>
              <a:rPr baseline="-25999"/>
              <a:t>2</a:t>
            </a:r>
            <a:r>
              <a:t> </a:t>
            </a:r>
          </a:p>
          <a:p>
            <a:pPr marL="0" indent="0" defTabSz="868680">
              <a:lnSpc>
                <a:spcPct val="95000"/>
              </a:lnSpc>
              <a:spcBef>
                <a:spcPts val="1700"/>
              </a:spcBef>
              <a:buClr>
                <a:schemeClr val="accent1"/>
              </a:buClr>
              <a:buSzPct val="110000"/>
              <a:buFontTx/>
              <a:buChar char="➢"/>
              <a:defRPr sz="1900">
                <a:latin typeface="+mn-lt"/>
                <a:ea typeface="+mn-ea"/>
                <a:cs typeface="+mn-cs"/>
                <a:sym typeface="Arial"/>
              </a:defRPr>
            </a:pPr>
            <a:r>
              <a:t>Yetersiz ventilasyon</a:t>
            </a:r>
          </a:p>
          <a:p>
            <a:pPr marL="0" indent="0" defTabSz="868680">
              <a:lnSpc>
                <a:spcPct val="95000"/>
              </a:lnSpc>
              <a:spcBef>
                <a:spcPts val="1700"/>
              </a:spcBef>
              <a:buClr>
                <a:schemeClr val="accent1"/>
              </a:buClr>
              <a:buSzPct val="110000"/>
              <a:buFontTx/>
              <a:buChar char="➢"/>
              <a:defRPr sz="1900">
                <a:latin typeface="+mn-lt"/>
                <a:ea typeface="+mn-ea"/>
                <a:cs typeface="+mn-cs"/>
                <a:sym typeface="Arial"/>
              </a:defRPr>
            </a:pPr>
            <a:r>
              <a:t>Yetersiz perfüzyon</a:t>
            </a:r>
          </a:p>
          <a:p>
            <a:pPr marL="0" indent="0" defTabSz="868680">
              <a:lnSpc>
                <a:spcPct val="95000"/>
              </a:lnSpc>
              <a:spcBef>
                <a:spcPts val="1700"/>
              </a:spcBef>
              <a:buClr>
                <a:schemeClr val="accent1"/>
              </a:buClr>
              <a:buSzPct val="110000"/>
              <a:buFontTx/>
              <a:buChar char="➢"/>
              <a:defRPr sz="1900">
                <a:latin typeface="+mn-lt"/>
                <a:ea typeface="+mn-ea"/>
                <a:cs typeface="+mn-cs"/>
                <a:sym typeface="Arial"/>
              </a:defRPr>
            </a:pPr>
            <a:r>
              <a:t>Kanın O</a:t>
            </a:r>
            <a:r>
              <a:rPr baseline="-25999"/>
              <a:t>2 </a:t>
            </a:r>
            <a:r>
              <a:t>taşıma kapasitesinde </a:t>
            </a:r>
          </a:p>
          <a:p>
            <a:pPr marL="0" indent="0" defTabSz="868680">
              <a:lnSpc>
                <a:spcPct val="95000"/>
              </a:lnSpc>
              <a:spcBef>
                <a:spcPts val="1700"/>
              </a:spcBef>
              <a:buClr>
                <a:schemeClr val="accent1"/>
              </a:buClr>
              <a:buSzPct val="110000"/>
              <a:buFontTx/>
              <a:buChar char="➢"/>
              <a:defRPr sz="1900">
                <a:latin typeface="+mn-lt"/>
                <a:ea typeface="+mn-ea"/>
                <a:cs typeface="+mn-cs"/>
                <a:sym typeface="Arial"/>
              </a:defRPr>
            </a:pPr>
            <a:r>
              <a:t>Hücrelere toksik etki</a:t>
            </a:r>
          </a:p>
          <a:p>
            <a:pPr marL="0" indent="0" defTabSz="868680">
              <a:lnSpc>
                <a:spcPct val="95000"/>
              </a:lnSpc>
              <a:spcBef>
                <a:spcPts val="1700"/>
              </a:spcBef>
              <a:buClr>
                <a:schemeClr val="accent1"/>
              </a:buClr>
              <a:buSzPct val="110000"/>
              <a:buFontTx/>
              <a:buChar char="➢"/>
              <a:defRPr sz="1900">
                <a:latin typeface="+mn-lt"/>
                <a:ea typeface="+mn-ea"/>
                <a:cs typeface="+mn-cs"/>
                <a:sym typeface="Arial"/>
              </a:defRPr>
            </a:pPr>
            <a:r>
              <a:t>Kan pH </a:t>
            </a:r>
          </a:p>
        </p:txBody>
      </p:sp>
      <p:sp>
        <p:nvSpPr>
          <p:cNvPr id="130" name="Dispne Nedenleri"/>
          <p:cNvSpPr txBox="1"/>
          <p:nvPr/>
        </p:nvSpPr>
        <p:spPr>
          <a:xfrm>
            <a:off x="857250" y="598487"/>
            <a:ext cx="8318500" cy="801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75000"/>
              </a:lnSpc>
              <a:defRPr sz="2800">
                <a:solidFill>
                  <a:schemeClr val="accent5">
                    <a:satOff val="-6843"/>
                    <a:lumOff val="-10705"/>
                  </a:schemeClr>
                </a:solidFill>
              </a:defRPr>
            </a:lvl1pPr>
          </a:lstStyle>
          <a:p>
            <a:r>
              <a:t>Dispne Nedenleri</a:t>
            </a:r>
          </a:p>
        </p:txBody>
      </p:sp>
      <p:sp>
        <p:nvSpPr>
          <p:cNvPr id="131" name="Şekil"/>
          <p:cNvSpPr/>
          <p:nvPr/>
        </p:nvSpPr>
        <p:spPr>
          <a:xfrm>
            <a:off x="4507706" y="4818062"/>
            <a:ext cx="280988" cy="414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276"/>
                </a:moveTo>
                <a:lnTo>
                  <a:pt x="5400" y="14276"/>
                </a:lnTo>
                <a:lnTo>
                  <a:pt x="5400" y="0"/>
                </a:lnTo>
                <a:lnTo>
                  <a:pt x="16200" y="0"/>
                </a:lnTo>
                <a:lnTo>
                  <a:pt x="16200" y="14276"/>
                </a:lnTo>
                <a:lnTo>
                  <a:pt x="21600" y="14276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5"/>
          </a:solidFill>
          <a:ln w="12700">
            <a:solidFill>
              <a:schemeClr val="accent5">
                <a:satOff val="-6843"/>
                <a:lumOff val="-10705"/>
              </a:schemeClr>
            </a:solidFill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2" name="Şekil"/>
          <p:cNvSpPr/>
          <p:nvPr/>
        </p:nvSpPr>
        <p:spPr>
          <a:xfrm>
            <a:off x="1803400" y="3371850"/>
            <a:ext cx="309563" cy="3317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523"/>
                </a:moveTo>
                <a:lnTo>
                  <a:pt x="5400" y="11523"/>
                </a:lnTo>
                <a:lnTo>
                  <a:pt x="5400" y="0"/>
                </a:lnTo>
                <a:lnTo>
                  <a:pt x="16200" y="0"/>
                </a:lnTo>
                <a:lnTo>
                  <a:pt x="16200" y="11523"/>
                </a:lnTo>
                <a:lnTo>
                  <a:pt x="21600" y="11523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5"/>
          </a:solidFill>
          <a:ln w="12700">
            <a:solidFill>
              <a:schemeClr val="accent5">
                <a:satOff val="-6843"/>
                <a:lumOff val="-10705"/>
              </a:schemeClr>
            </a:solidFill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3" name="Şekil"/>
          <p:cNvSpPr/>
          <p:nvPr/>
        </p:nvSpPr>
        <p:spPr>
          <a:xfrm>
            <a:off x="2011362" y="5872162"/>
            <a:ext cx="298451" cy="377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3069"/>
                </a:moveTo>
                <a:lnTo>
                  <a:pt x="5400" y="13069"/>
                </a:lnTo>
                <a:lnTo>
                  <a:pt x="5400" y="0"/>
                </a:lnTo>
                <a:lnTo>
                  <a:pt x="16200" y="0"/>
                </a:lnTo>
                <a:lnTo>
                  <a:pt x="16200" y="13069"/>
                </a:lnTo>
                <a:lnTo>
                  <a:pt x="21600" y="13069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5"/>
          </a:solidFill>
          <a:ln w="12700">
            <a:solidFill>
              <a:schemeClr val="accent5">
                <a:satOff val="-6843"/>
                <a:lumOff val="-10705"/>
              </a:schemeClr>
            </a:solidFill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4" name="Şekil"/>
          <p:cNvSpPr/>
          <p:nvPr/>
        </p:nvSpPr>
        <p:spPr>
          <a:xfrm>
            <a:off x="1827212" y="2870200"/>
            <a:ext cx="285751" cy="3476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723"/>
                </a:moveTo>
                <a:lnTo>
                  <a:pt x="5400" y="12723"/>
                </a:lnTo>
                <a:lnTo>
                  <a:pt x="5400" y="0"/>
                </a:lnTo>
                <a:lnTo>
                  <a:pt x="16200" y="0"/>
                </a:lnTo>
                <a:lnTo>
                  <a:pt x="16200" y="12723"/>
                </a:lnTo>
                <a:lnTo>
                  <a:pt x="21600" y="12723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5"/>
          </a:solidFill>
          <a:ln w="12700">
            <a:solidFill>
              <a:schemeClr val="accent5">
                <a:satOff val="-6843"/>
                <a:lumOff val="-10705"/>
              </a:schemeClr>
            </a:solidFill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5" name="Şekil"/>
          <p:cNvSpPr/>
          <p:nvPr/>
        </p:nvSpPr>
        <p:spPr>
          <a:xfrm>
            <a:off x="2112962" y="2314575"/>
            <a:ext cx="298451" cy="319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101"/>
                </a:moveTo>
                <a:lnTo>
                  <a:pt x="5400" y="10101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10101"/>
                </a:lnTo>
                <a:lnTo>
                  <a:pt x="21600" y="10101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5"/>
          </a:solidFill>
          <a:ln w="12700">
            <a:solidFill>
              <a:schemeClr val="accent5">
                <a:satOff val="-6843"/>
                <a:lumOff val="-10705"/>
              </a:schemeClr>
            </a:solidFill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21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Laviolette L, Laveneziana P. Dyspnoea: a multidimensional and multidisciplinary approach. Eur Respir J. 2014 Jun;43(6):1750-62. doi: 10.1183/09031936.00092613. Epub 2014 Feb 13.…"/>
          <p:cNvSpPr txBox="1">
            <a:spLocks noGrp="1"/>
          </p:cNvSpPr>
          <p:nvPr>
            <p:ph type="body" idx="1"/>
          </p:nvPr>
        </p:nvSpPr>
        <p:spPr>
          <a:xfrm>
            <a:off x="642937" y="1335087"/>
            <a:ext cx="7760813" cy="4600315"/>
          </a:xfrm>
          <a:prstGeom prst="rect">
            <a:avLst/>
          </a:prstGeom>
        </p:spPr>
        <p:txBody>
          <a:bodyPr/>
          <a:lstStyle/>
          <a:p>
            <a:pPr marL="207692" indent="-207692" algn="just" defTabSz="813816">
              <a:lnSpc>
                <a:spcPct val="95000"/>
              </a:lnSpc>
              <a:spcBef>
                <a:spcPts val="1400"/>
              </a:spcBef>
              <a:buClr>
                <a:schemeClr val="accent1"/>
              </a:buClr>
              <a:buSzPct val="110000"/>
              <a:buFontTx/>
              <a:buChar char="▪"/>
              <a:defRPr sz="1602">
                <a:latin typeface="+mn-lt"/>
                <a:ea typeface="+mn-ea"/>
                <a:cs typeface="+mn-cs"/>
                <a:sym typeface="Arial"/>
              </a:defRPr>
            </a:pPr>
            <a:r>
              <a:t>Laviolette L, Laveneziana P. Dyspnoea: a multidimensional and multidisciplinary approach. Eur Respir J. 2014 Jun;43(6):1750-62. doi: 10.1183/09031936.00092613. Epub 2014 Feb 13.</a:t>
            </a:r>
          </a:p>
          <a:p>
            <a:pPr marL="207692" indent="-207692" algn="just" defTabSz="813816">
              <a:lnSpc>
                <a:spcPct val="95000"/>
              </a:lnSpc>
              <a:spcBef>
                <a:spcPts val="1400"/>
              </a:spcBef>
              <a:buClr>
                <a:schemeClr val="accent1"/>
              </a:buClr>
              <a:buSzPct val="110000"/>
              <a:buFontTx/>
              <a:buChar char="▪"/>
              <a:defRPr sz="1602">
                <a:latin typeface="+mn-lt"/>
                <a:ea typeface="+mn-ea"/>
                <a:cs typeface="+mn-cs"/>
                <a:sym typeface="Arial"/>
              </a:defRPr>
            </a:pPr>
            <a:r>
              <a:t>Grippi MA et al. Approach to the patient with respiratory symptoms. Symptoms and signs of respiratory disease. In:. Grippi MA, Fishman AJ, Elias JA, et al. Fishman's Pulmonary Diseases and Disorders. 5 th ed. McGraw- Hill 2015 p; 374-411.</a:t>
            </a:r>
          </a:p>
          <a:p>
            <a:pPr marL="207692" indent="-207692" algn="just" defTabSz="813816">
              <a:lnSpc>
                <a:spcPct val="95000"/>
              </a:lnSpc>
              <a:spcBef>
                <a:spcPts val="1400"/>
              </a:spcBef>
              <a:buClr>
                <a:schemeClr val="accent1"/>
              </a:buClr>
              <a:buSzPct val="110000"/>
              <a:buFontTx/>
              <a:buChar char="▪"/>
              <a:defRPr sz="1602">
                <a:latin typeface="+mn-lt"/>
                <a:ea typeface="+mn-ea"/>
                <a:cs typeface="+mn-cs"/>
                <a:sym typeface="Arial"/>
              </a:defRPr>
            </a:pPr>
            <a:r>
              <a:t>Schwartzstein J.Approach to the patient with dyspnea. Uptodate</a:t>
            </a:r>
          </a:p>
          <a:p>
            <a:pPr marL="207692" indent="-207692" algn="just" defTabSz="813816">
              <a:lnSpc>
                <a:spcPct val="95000"/>
              </a:lnSpc>
              <a:spcBef>
                <a:spcPts val="1400"/>
              </a:spcBef>
              <a:buClr>
                <a:schemeClr val="accent1"/>
              </a:buClr>
              <a:buSzPct val="110000"/>
              <a:buFontTx/>
              <a:buChar char="▪"/>
              <a:defRPr sz="1602">
                <a:latin typeface="+mn-lt"/>
                <a:ea typeface="+mn-ea"/>
                <a:cs typeface="+mn-cs"/>
                <a:sym typeface="Arial"/>
              </a:defRPr>
            </a:pPr>
            <a:r>
              <a:t>Albert RK, Spiro SG. Chest Pain. In: Spiro SG, Silvestri GA, Agusti A. Clinical Respiratory Medicine, 4th ed. Elsevier Philadelphia, 2012 p; 267-274. </a:t>
            </a:r>
          </a:p>
          <a:p>
            <a:pPr marL="207692" indent="-207692" algn="just" defTabSz="813816">
              <a:lnSpc>
                <a:spcPct val="95000"/>
              </a:lnSpc>
              <a:spcBef>
                <a:spcPts val="1400"/>
              </a:spcBef>
              <a:buClr>
                <a:schemeClr val="accent1"/>
              </a:buClr>
              <a:buSzPct val="110000"/>
              <a:buFontTx/>
              <a:buChar char="▪"/>
              <a:defRPr sz="1602">
                <a:latin typeface="+mn-lt"/>
                <a:ea typeface="+mn-ea"/>
                <a:cs typeface="+mn-cs"/>
                <a:sym typeface="Arial"/>
              </a:defRPr>
            </a:pPr>
            <a:r>
              <a:t>Funda Öztuna. Solunumsal Semptomlar. Tevfik Özlü, Muzaffer Metintaş, Mehmet Karadağ, Akın Kaya (editörler). Solunum Sistemi ve Hastalıkları, Temel Başvuru Kitabı. İstanbul Tıp Kitapevi 2010: 173-190.</a:t>
            </a:r>
          </a:p>
          <a:p>
            <a:pPr marL="207692" indent="-207692" algn="just" defTabSz="813816">
              <a:lnSpc>
                <a:spcPct val="95000"/>
              </a:lnSpc>
              <a:spcBef>
                <a:spcPts val="1400"/>
              </a:spcBef>
              <a:buClr>
                <a:schemeClr val="accent1"/>
              </a:buClr>
              <a:buSzPct val="110000"/>
              <a:buFontTx/>
              <a:buChar char="▪"/>
              <a:defRPr sz="1602">
                <a:latin typeface="+mn-lt"/>
                <a:ea typeface="+mn-ea"/>
                <a:cs typeface="+mn-cs"/>
                <a:sym typeface="Arial"/>
              </a:defRPr>
            </a:pPr>
            <a:r>
              <a:t>Yılmaz Bülbül. Masif Hemoptizi. Tevfik Özlü, Muzaffer Metintaş, Mehmet Karadağ, Akın Kaya (editörler). Solunum Sistemi ve Hastalıkları, Temel Başvuru Kitabı. İstanbul Tıp Kitapevi 2010: 2059-2065.</a:t>
            </a:r>
          </a:p>
        </p:txBody>
      </p:sp>
      <p:sp>
        <p:nvSpPr>
          <p:cNvPr id="323" name="Kaynaklar"/>
          <p:cNvSpPr txBox="1"/>
          <p:nvPr/>
        </p:nvSpPr>
        <p:spPr>
          <a:xfrm>
            <a:off x="857250" y="445294"/>
            <a:ext cx="8318500" cy="801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>
              <a:lnSpc>
                <a:spcPct val="75000"/>
              </a:lnSpc>
              <a:defRPr sz="2800">
                <a:solidFill>
                  <a:schemeClr val="accent5"/>
                </a:solidFill>
              </a:defRPr>
            </a:pPr>
            <a:r>
              <a:t/>
            </a:r>
            <a:br/>
            <a:r>
              <a:t>Kaynaklar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26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Metin kutusu 5"/>
          <p:cNvSpPr txBox="1"/>
          <p:nvPr/>
        </p:nvSpPr>
        <p:spPr>
          <a:xfrm>
            <a:off x="2881908" y="1537729"/>
            <a:ext cx="3456384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100">
                <a:solidFill>
                  <a:srgbClr val="FF0000"/>
                </a:solidFill>
              </a:defRPr>
            </a:lvl1pPr>
          </a:lstStyle>
          <a:p>
            <a:pPr algn="ctr"/>
            <a:r>
              <a:rPr lang="tr-TR" dirty="0" smtClean="0"/>
              <a:t>TÜSAD-GEAK üyesi</a:t>
            </a:r>
          </a:p>
          <a:p>
            <a:pPr algn="ctr"/>
            <a:r>
              <a:rPr dirty="0" smtClean="0"/>
              <a:t>Dr</a:t>
            </a:r>
            <a:r>
              <a:rPr dirty="0"/>
              <a:t>. </a:t>
            </a:r>
            <a:r>
              <a:rPr dirty="0" err="1"/>
              <a:t>Sevinç</a:t>
            </a:r>
            <a:r>
              <a:rPr dirty="0"/>
              <a:t> SARINÇ </a:t>
            </a:r>
            <a:r>
              <a:rPr dirty="0" smtClean="0"/>
              <a:t>ULAŞLI</a:t>
            </a:r>
            <a:endParaRPr lang="tr-TR" dirty="0" smtClean="0"/>
          </a:p>
          <a:p>
            <a:pPr algn="ctr"/>
            <a:r>
              <a:rPr lang="tr-TR" dirty="0"/>
              <a:t> </a:t>
            </a:r>
            <a:r>
              <a:rPr lang="tr-TR" dirty="0" smtClean="0"/>
              <a:t>Hacettepe Üniversitesi </a:t>
            </a:r>
          </a:p>
          <a:p>
            <a:pPr algn="ctr"/>
            <a:r>
              <a:rPr lang="tr-TR" dirty="0" smtClean="0"/>
              <a:t>Tıp Fakültesi </a:t>
            </a:r>
            <a:endParaRPr dirty="0"/>
          </a:p>
        </p:txBody>
      </p:sp>
      <p:sp>
        <p:nvSpPr>
          <p:cNvPr id="328" name="Hacettepe Üniversitesi Tıp Fakültesi…"/>
          <p:cNvSpPr txBox="1"/>
          <p:nvPr/>
        </p:nvSpPr>
        <p:spPr>
          <a:xfrm>
            <a:off x="4525802" y="2045335"/>
            <a:ext cx="92396" cy="3139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Font typeface="Wingdings"/>
              <a:defRPr sz="1600"/>
            </a:pPr>
            <a:endParaRPr dirty="0"/>
          </a:p>
        </p:txBody>
      </p:sp>
      <p:sp>
        <p:nvSpPr>
          <p:cNvPr id="329" name="Metin kutusu 5"/>
          <p:cNvSpPr txBox="1"/>
          <p:nvPr/>
        </p:nvSpPr>
        <p:spPr>
          <a:xfrm>
            <a:off x="2856508" y="870355"/>
            <a:ext cx="3456384" cy="424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300" b="1">
                <a:solidFill>
                  <a:schemeClr val="accent5">
                    <a:satOff val="-6843"/>
                    <a:lumOff val="-10705"/>
                  </a:schemeClr>
                </a:solidFill>
              </a:defRPr>
            </a:lvl1pPr>
          </a:lstStyle>
          <a:p>
            <a:r>
              <a:t>HAZIRLAYAN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8" name="İçerik Yer Tutucusu 3" descr="İçerik Yer Tutucusu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75" y="32791"/>
            <a:ext cx="9156075" cy="6867058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Öykü…"/>
          <p:cNvSpPr txBox="1">
            <a:spLocks noGrp="1"/>
          </p:cNvSpPr>
          <p:nvPr>
            <p:ph type="body" idx="1"/>
          </p:nvPr>
        </p:nvSpPr>
        <p:spPr>
          <a:xfrm>
            <a:off x="862012" y="1610370"/>
            <a:ext cx="7441506" cy="4677073"/>
          </a:xfrm>
          <a:prstGeom prst="rect">
            <a:avLst/>
          </a:prstGeom>
        </p:spPr>
        <p:txBody>
          <a:bodyPr/>
          <a:lstStyle/>
          <a:p>
            <a:pPr marL="224027" indent="-224027" defTabSz="877823">
              <a:lnSpc>
                <a:spcPct val="95000"/>
              </a:lnSpc>
              <a:spcBef>
                <a:spcPts val="2000"/>
              </a:spcBef>
              <a:buClr>
                <a:schemeClr val="accent1"/>
              </a:buClr>
              <a:buSzPct val="110000"/>
              <a:buFontTx/>
              <a:buChar char="▪"/>
              <a:defRPr sz="2304">
                <a:latin typeface="+mn-lt"/>
                <a:ea typeface="+mn-ea"/>
                <a:cs typeface="+mn-cs"/>
                <a:sym typeface="Arial"/>
              </a:defRPr>
            </a:pPr>
            <a:r>
              <a:t>Öykü</a:t>
            </a:r>
          </a:p>
          <a:p>
            <a:pPr marL="224027" indent="-224027" defTabSz="877823">
              <a:lnSpc>
                <a:spcPct val="95000"/>
              </a:lnSpc>
              <a:spcBef>
                <a:spcPts val="2000"/>
              </a:spcBef>
              <a:buClr>
                <a:schemeClr val="accent1"/>
              </a:buClr>
              <a:buSzPct val="110000"/>
              <a:buFontTx/>
              <a:buChar char="✓"/>
              <a:defRPr sz="2304">
                <a:latin typeface="+mn-lt"/>
                <a:ea typeface="+mn-ea"/>
                <a:cs typeface="+mn-cs"/>
                <a:sym typeface="Arial"/>
              </a:defRPr>
            </a:pPr>
            <a:r>
              <a:t>Dispne süresi mutlaka sorgulanmalıdır</a:t>
            </a:r>
          </a:p>
          <a:p>
            <a:pPr marL="224027" indent="-224027" defTabSz="877823">
              <a:lnSpc>
                <a:spcPct val="95000"/>
              </a:lnSpc>
              <a:spcBef>
                <a:spcPts val="2000"/>
              </a:spcBef>
              <a:buClr>
                <a:schemeClr val="accent1"/>
              </a:buClr>
              <a:buSzPct val="110000"/>
              <a:buFontTx/>
              <a:buChar char="✓"/>
              <a:defRPr sz="2304">
                <a:latin typeface="+mn-lt"/>
                <a:ea typeface="+mn-ea"/>
                <a:cs typeface="+mn-cs"/>
                <a:sym typeface="Arial"/>
              </a:defRPr>
            </a:pPr>
            <a:r>
              <a:t>Pozisyon, efor ve anksiyete ile ilişkili mi?</a:t>
            </a:r>
          </a:p>
          <a:p>
            <a:pPr marL="224027" indent="-224027" defTabSz="877823">
              <a:lnSpc>
                <a:spcPct val="95000"/>
              </a:lnSpc>
              <a:spcBef>
                <a:spcPts val="2000"/>
              </a:spcBef>
              <a:buClr>
                <a:schemeClr val="accent1"/>
              </a:buClr>
              <a:buSzPct val="110000"/>
              <a:buFontTx/>
              <a:buChar char="✓"/>
              <a:defRPr sz="2304">
                <a:latin typeface="+mn-lt"/>
                <a:ea typeface="+mn-ea"/>
                <a:cs typeface="+mn-cs"/>
                <a:sym typeface="Arial"/>
              </a:defRPr>
            </a:pPr>
            <a:r>
              <a:t>Ek semptomlar var mı?</a:t>
            </a:r>
          </a:p>
          <a:p>
            <a:pPr marL="224027" indent="-224027" defTabSz="877823">
              <a:lnSpc>
                <a:spcPct val="95000"/>
              </a:lnSpc>
              <a:spcBef>
                <a:spcPts val="2000"/>
              </a:spcBef>
              <a:buClr>
                <a:schemeClr val="accent1"/>
              </a:buClr>
              <a:buSzPct val="110000"/>
              <a:buFontTx/>
              <a:buChar char="✓"/>
              <a:defRPr sz="2304">
                <a:latin typeface="+mn-lt"/>
                <a:ea typeface="+mn-ea"/>
                <a:cs typeface="+mn-cs"/>
                <a:sym typeface="Arial"/>
              </a:defRPr>
            </a:pPr>
            <a:r>
              <a:t>Kullandığı ilaçlar?</a:t>
            </a:r>
          </a:p>
          <a:p>
            <a:pPr marL="224027" indent="-224027" defTabSz="877823">
              <a:lnSpc>
                <a:spcPct val="95000"/>
              </a:lnSpc>
              <a:spcBef>
                <a:spcPts val="2000"/>
              </a:spcBef>
              <a:buClr>
                <a:schemeClr val="accent1"/>
              </a:buClr>
              <a:buSzPct val="110000"/>
              <a:buFontTx/>
              <a:buChar char="✓"/>
              <a:defRPr sz="2304">
                <a:latin typeface="+mn-lt"/>
                <a:ea typeface="+mn-ea"/>
                <a:cs typeface="+mn-cs"/>
                <a:sym typeface="Arial"/>
              </a:defRPr>
            </a:pPr>
            <a:r>
              <a:t>Ek hastalıklar?</a:t>
            </a:r>
          </a:p>
          <a:p>
            <a:pPr marL="224027" indent="-224027" defTabSz="877823">
              <a:lnSpc>
                <a:spcPct val="95000"/>
              </a:lnSpc>
              <a:spcBef>
                <a:spcPts val="2000"/>
              </a:spcBef>
              <a:buClr>
                <a:schemeClr val="accent1"/>
              </a:buClr>
              <a:buSzPct val="110000"/>
              <a:buFontTx/>
              <a:buChar char="✓"/>
              <a:defRPr sz="2304">
                <a:latin typeface="+mn-lt"/>
                <a:ea typeface="+mn-ea"/>
                <a:cs typeface="+mn-cs"/>
                <a:sym typeface="Arial"/>
              </a:defRPr>
            </a:pPr>
            <a:r>
              <a:t>Travma, toksik gaz inhalasyonu, intoksikasyon durumu</a:t>
            </a:r>
          </a:p>
          <a:p>
            <a:pPr marL="224027" indent="-224027" defTabSz="877823">
              <a:lnSpc>
                <a:spcPct val="95000"/>
              </a:lnSpc>
              <a:spcBef>
                <a:spcPts val="2000"/>
              </a:spcBef>
              <a:buClr>
                <a:schemeClr val="accent1"/>
              </a:buClr>
              <a:buSzPct val="110000"/>
              <a:buFontTx/>
              <a:buChar char="▪"/>
              <a:defRPr sz="2304">
                <a:latin typeface="+mn-lt"/>
                <a:ea typeface="+mn-ea"/>
                <a:cs typeface="+mn-cs"/>
                <a:sym typeface="Arial"/>
              </a:defRPr>
            </a:pPr>
            <a:r>
              <a:t>Fizik Muayene</a:t>
            </a:r>
          </a:p>
        </p:txBody>
      </p:sp>
      <p:sp>
        <p:nvSpPr>
          <p:cNvPr id="140" name="Dispneye Yaklaşım"/>
          <p:cNvSpPr txBox="1"/>
          <p:nvPr/>
        </p:nvSpPr>
        <p:spPr>
          <a:xfrm>
            <a:off x="877887" y="849957"/>
            <a:ext cx="8318501" cy="801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75000"/>
              </a:lnSpc>
              <a:defRPr sz="2800">
                <a:solidFill>
                  <a:schemeClr val="accent5"/>
                </a:solidFill>
              </a:defRPr>
            </a:lvl1pPr>
          </a:lstStyle>
          <a:p>
            <a:r>
              <a:t>Dispneye Yaklaşım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Akut Dispne Ayırıcı Tanı"/>
          <p:cNvSpPr txBox="1">
            <a:spLocks noGrp="1"/>
          </p:cNvSpPr>
          <p:nvPr>
            <p:ph type="title" idx="4294967295"/>
          </p:nvPr>
        </p:nvSpPr>
        <p:spPr>
          <a:xfrm>
            <a:off x="412750" y="204787"/>
            <a:ext cx="8318500" cy="80168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75000"/>
              </a:lnSpc>
              <a:defRPr>
                <a:solidFill>
                  <a:schemeClr val="accent5"/>
                </a:solidFill>
              </a:defRPr>
            </a:lvl1pPr>
          </a:lstStyle>
          <a:p>
            <a:r>
              <a:t>Akut Dispne Ayırıcı Tanı</a:t>
            </a:r>
          </a:p>
        </p:txBody>
      </p:sp>
      <p:sp>
        <p:nvSpPr>
          <p:cNvPr id="143" name="Gövde"/>
          <p:cNvSpPr txBox="1">
            <a:spLocks noGrp="1"/>
          </p:cNvSpPr>
          <p:nvPr>
            <p:ph type="body" sz="quarter" idx="4294967295"/>
          </p:nvPr>
        </p:nvSpPr>
        <p:spPr>
          <a:xfrm>
            <a:off x="539750" y="738187"/>
            <a:ext cx="8312150" cy="368301"/>
          </a:xfrm>
          <a:prstGeom prst="rect">
            <a:avLst/>
          </a:prstGeom>
        </p:spPr>
        <p:txBody>
          <a:bodyPr anchor="b">
            <a:normAutofit lnSpcReduction="10000"/>
          </a:bodyPr>
          <a:lstStyle/>
          <a:p>
            <a:pPr marL="0" indent="0">
              <a:spcBef>
                <a:spcPts val="1600"/>
              </a:spcBef>
              <a:buSzTx/>
              <a:buFont typeface="Wingdings"/>
              <a:buNone/>
              <a:defRPr sz="2000" i="1"/>
            </a:pPr>
            <a:endParaRPr/>
          </a:p>
        </p:txBody>
      </p:sp>
      <p:graphicFrame>
        <p:nvGraphicFramePr>
          <p:cNvPr id="144" name="Tablo"/>
          <p:cNvGraphicFramePr/>
          <p:nvPr/>
        </p:nvGraphicFramePr>
        <p:xfrm>
          <a:off x="404812" y="788987"/>
          <a:ext cx="8334374" cy="6119812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81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1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4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9925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Anatomik Bölge/Yapı</a:t>
                      </a:r>
                    </a:p>
                  </a:txBody>
                  <a:tcPr marL="45720" marR="45720" horzOverflow="overflow"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Patoloji</a:t>
                      </a:r>
                    </a:p>
                  </a:txBody>
                  <a:tcPr marL="45720" marR="45720" horzOverflow="overflow"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Bulgular</a:t>
                      </a:r>
                    </a:p>
                  </a:txBody>
                  <a:tcPr marL="45720" marR="45720" horzOverflow="overflow"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FM</a:t>
                      </a:r>
                    </a:p>
                  </a:txBody>
                  <a:tcPr marL="45720" marR="45720" horzOverflow="overflow"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3012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Üst Hava Yolları</a:t>
                      </a:r>
                    </a:p>
                  </a:txBody>
                  <a:tcPr marL="45720" marR="45720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Obstrüksiyon</a:t>
                      </a:r>
                    </a:p>
                  </a:txBody>
                  <a:tcPr marL="45720" marR="45720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Konuşmada Bozukluk
Öksürük 
Hırıltı</a:t>
                      </a:r>
                    </a:p>
                  </a:txBody>
                  <a:tcPr marL="45720" marR="45720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Siyanoz
Mental Durumda Bozulma
Stridor</a:t>
                      </a:r>
                    </a:p>
                  </a:txBody>
                  <a:tcPr marL="45720" marR="45720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100">
                <a:tc>
                  <a:txBody>
                    <a:bodyPr/>
                    <a:lstStyle/>
                    <a:p>
                      <a:pPr>
                        <a:defRPr sz="1800"/>
                      </a:pPr>
                      <a:endParaRPr/>
                    </a:p>
                  </a:txBody>
                  <a:tcPr marL="45720" marR="45720" horzOverflow="overflow">
                    <a:solidFill>
                      <a:srgbClr val="FEF2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Anaflaksi/Anjioödem</a:t>
                      </a:r>
                    </a:p>
                  </a:txBody>
                  <a:tcPr marL="45720" marR="45720" horzOverflow="overflow">
                    <a:solidFill>
                      <a:srgbClr val="FEF2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Kaşınma
Kızarıklık
Boğaz/Göğüste sıkışma hissi
Öksürük
Bulantı</a:t>
                      </a:r>
                    </a:p>
                  </a:txBody>
                  <a:tcPr marL="45720" marR="45720" horzOverflow="overflow">
                    <a:solidFill>
                      <a:srgbClr val="FEF2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Yüzde şişlik
Ürtiker
Stridor
Hipotansiyon
Hışıltı</a:t>
                      </a:r>
                    </a:p>
                  </a:txBody>
                  <a:tcPr marL="45720" marR="45720" horzOverflow="overflow">
                    <a:solidFill>
                      <a:srgbClr val="FEF2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0775">
                <a:tc>
                  <a:txBody>
                    <a:bodyPr/>
                    <a:lstStyle/>
                    <a:p>
                      <a:pPr>
                        <a:defRPr sz="1800"/>
                      </a:pPr>
                      <a:endParaRPr/>
                    </a:p>
                  </a:txBody>
                  <a:tcPr marL="45720" marR="45720" horzOverflow="overflow"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Epiglottis (E)
Peritonsiller Abse (PTA)
Retrofaringeal Abse (RPA)</a:t>
                      </a:r>
                    </a:p>
                  </a:txBody>
                  <a:tcPr marL="45720" marR="45720" horzOverflow="overflow"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Boğaz ağrısı
Ateş
Seste değişiklik
Disfaji</a:t>
                      </a:r>
                    </a:p>
                  </a:txBody>
                  <a:tcPr marL="45720" marR="45720" horzOverflow="overflow"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Stridor (E)</a:t>
                      </a:r>
                    </a:p>
                    <a:p>
                      <a:pPr>
                        <a:defRPr sz="1800"/>
                      </a:pPr>
                      <a:r>
                        <a:t>Tripod pozisyonu (E)</a:t>
                      </a:r>
                    </a:p>
                    <a:p>
                      <a:pPr>
                        <a:defRPr sz="1800"/>
                      </a:pPr>
                      <a:r>
                        <a:t>Ateş</a:t>
                      </a:r>
                    </a:p>
                    <a:p>
                      <a:pPr>
                        <a:defRPr sz="1800"/>
                      </a:pPr>
                      <a:r>
                        <a:t>Uvula deviasyonu (PTA)</a:t>
                      </a:r>
                    </a:p>
                    <a:p>
                      <a:pPr>
                        <a:defRPr sz="1800"/>
                      </a:pPr>
                      <a:r>
                        <a:t>Çene kilitlenmesi (PTA/RPA)</a:t>
                      </a:r>
                    </a:p>
                  </a:txBody>
                  <a:tcPr marL="45720" marR="45720" horzOverflow="overflow"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5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538162" y="6402387"/>
            <a:ext cx="167709" cy="21470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Akut Dispne Ayırıcı Tanı"/>
          <p:cNvSpPr txBox="1">
            <a:spLocks noGrp="1"/>
          </p:cNvSpPr>
          <p:nvPr>
            <p:ph type="title" idx="4294967295"/>
          </p:nvPr>
        </p:nvSpPr>
        <p:spPr>
          <a:xfrm>
            <a:off x="536575" y="187854"/>
            <a:ext cx="8318500" cy="80168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75000"/>
              </a:lnSpc>
              <a:defRPr>
                <a:solidFill>
                  <a:schemeClr val="accent5">
                    <a:satOff val="-6843"/>
                    <a:lumOff val="-10705"/>
                  </a:schemeClr>
                </a:solidFill>
              </a:defRPr>
            </a:lvl1pPr>
          </a:lstStyle>
          <a:p>
            <a:r>
              <a:t>Akut Dispne Ayırıcı Tanı</a:t>
            </a:r>
          </a:p>
        </p:txBody>
      </p:sp>
      <p:sp>
        <p:nvSpPr>
          <p:cNvPr id="148" name="Gövde"/>
          <p:cNvSpPr txBox="1">
            <a:spLocks noGrp="1"/>
          </p:cNvSpPr>
          <p:nvPr>
            <p:ph type="body" sz="quarter" idx="4294967295"/>
          </p:nvPr>
        </p:nvSpPr>
        <p:spPr>
          <a:xfrm>
            <a:off x="539750" y="738187"/>
            <a:ext cx="8312150" cy="368301"/>
          </a:xfrm>
          <a:prstGeom prst="rect">
            <a:avLst/>
          </a:prstGeom>
        </p:spPr>
        <p:txBody>
          <a:bodyPr anchor="b">
            <a:normAutofit lnSpcReduction="10000"/>
          </a:bodyPr>
          <a:lstStyle/>
          <a:p>
            <a:pPr marL="0" indent="0">
              <a:spcBef>
                <a:spcPts val="1600"/>
              </a:spcBef>
              <a:buSzTx/>
              <a:buFont typeface="Wingdings"/>
              <a:buNone/>
              <a:defRPr sz="2000" i="1"/>
            </a:pPr>
            <a:endParaRPr/>
          </a:p>
        </p:txBody>
      </p:sp>
      <p:graphicFrame>
        <p:nvGraphicFramePr>
          <p:cNvPr id="149" name="Tablo"/>
          <p:cNvGraphicFramePr/>
          <p:nvPr/>
        </p:nvGraphicFramePr>
        <p:xfrm>
          <a:off x="523875" y="738187"/>
          <a:ext cx="8334374" cy="6593208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084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4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9762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Anatomik Bölge/Yapı</a:t>
                      </a:r>
                    </a:p>
                  </a:txBody>
                  <a:tcPr marL="45721" marR="45721" marT="45721" marB="45721" horzOverflow="overflow"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Patoloji</a:t>
                      </a:r>
                    </a:p>
                  </a:txBody>
                  <a:tcPr marL="45721" marR="45721" marT="45721" marB="45721" horzOverflow="overflow"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Bulgular</a:t>
                      </a:r>
                    </a:p>
                  </a:txBody>
                  <a:tcPr marL="45721" marR="45721" marT="45721" marB="45721" horzOverflow="overflow"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FM</a:t>
                      </a:r>
                    </a:p>
                  </a:txBody>
                  <a:tcPr marL="45721" marR="45721" marT="45721" marB="45721" horzOverflow="overflow"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6162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Akciğer</a:t>
                      </a:r>
                    </a:p>
                  </a:txBody>
                  <a:tcPr marL="45721" marR="45721" marT="45721" marB="45721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Astım atak</a:t>
                      </a:r>
                    </a:p>
                  </a:txBody>
                  <a:tcPr marL="45721" marR="45721" marT="45721" marB="45721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Göğüste sıkışma
Öksürük 
Hırıltı</a:t>
                      </a:r>
                    </a:p>
                  </a:txBody>
                  <a:tcPr marL="45721" marR="45721" marT="45721" marB="45721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Vizing
Ekspiryumda uzama</a:t>
                      </a:r>
                    </a:p>
                  </a:txBody>
                  <a:tcPr marL="45721" marR="45721" marT="45721" marB="45721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9037">
                <a:tc>
                  <a:txBody>
                    <a:bodyPr/>
                    <a:lstStyle/>
                    <a:p>
                      <a:pPr>
                        <a:defRPr sz="1800"/>
                      </a:pPr>
                      <a:endParaRPr/>
                    </a:p>
                  </a:txBody>
                  <a:tcPr marL="45721" marR="45721" marT="45721" marB="45721" horzOverflow="overflow">
                    <a:solidFill>
                      <a:srgbClr val="FEF2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KOAH alevlenme</a:t>
                      </a:r>
                    </a:p>
                  </a:txBody>
                  <a:tcPr marL="45721" marR="45721" marT="45721" marB="45721" horzOverflow="overflow">
                    <a:solidFill>
                      <a:srgbClr val="FEF2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Öksürük
Balgam
Hırıltı</a:t>
                      </a:r>
                    </a:p>
                  </a:txBody>
                  <a:tcPr marL="45721" marR="45721" marT="45721" marB="45721" horzOverflow="overflow">
                    <a:solidFill>
                      <a:srgbClr val="FEF2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Büzük dudak solunumu
Fıçı göğüs/Siyanoz</a:t>
                      </a:r>
                    </a:p>
                  </a:txBody>
                  <a:tcPr marL="45721" marR="45721" marT="45721" marB="45721" horzOverflow="overflow">
                    <a:solidFill>
                      <a:srgbClr val="FEF2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9850">
                <a:tc>
                  <a:txBody>
                    <a:bodyPr/>
                    <a:lstStyle/>
                    <a:p>
                      <a:pPr>
                        <a:defRPr sz="1800"/>
                      </a:pPr>
                      <a:endParaRPr/>
                    </a:p>
                  </a:txBody>
                  <a:tcPr marL="45721" marR="45721" marT="45721" marB="45721" horzOverflow="overflow"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PE</a:t>
                      </a:r>
                    </a:p>
                  </a:txBody>
                  <a:tcPr marL="45721" marR="45721" marT="45721" marB="45721" horzOverflow="overflow"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Göğüs ağrısı
Senkop
Çarpıntı
Hemoptizi</a:t>
                      </a:r>
                    </a:p>
                  </a:txBody>
                  <a:tcPr marL="45721" marR="45721" marT="45721" marB="45721" horzOverflow="overflow"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Hipoksemi
Hipotansiyon
Alt ekstremitede çap farkı</a:t>
                      </a:r>
                    </a:p>
                  </a:txBody>
                  <a:tcPr marL="45721" marR="45721" marT="45721" marB="45721" horzOverflow="overflow"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>
                        <a:defRPr sz="1800"/>
                      </a:pPr>
                      <a:endParaRPr/>
                    </a:p>
                  </a:txBody>
                  <a:tcPr marL="45721" marR="45721" marT="45721" marB="45721" horzOverflow="overflow">
                    <a:solidFill>
                      <a:srgbClr val="FEF2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Pnömoni</a:t>
                      </a:r>
                    </a:p>
                  </a:txBody>
                  <a:tcPr marL="45721" marR="45721" marT="45721" marB="45721" horzOverflow="overflow">
                    <a:solidFill>
                      <a:srgbClr val="FEF2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Ateş/Öksürük
Balgam/Titreme
Plörezi</a:t>
                      </a:r>
                    </a:p>
                  </a:txBody>
                  <a:tcPr marL="45721" marR="45721" marT="45721" marB="45721" horzOverflow="overflow">
                    <a:solidFill>
                      <a:srgbClr val="FEF2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Konfüzyon/Ral
Sepsis</a:t>
                      </a:r>
                    </a:p>
                  </a:txBody>
                  <a:tcPr marL="45721" marR="45721" marT="45721" marB="45721" horzOverflow="overflow">
                    <a:solidFill>
                      <a:srgbClr val="FEF2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3675">
                <a:tc>
                  <a:txBody>
                    <a:bodyPr/>
                    <a:lstStyle/>
                    <a:p>
                      <a:pPr>
                        <a:defRPr sz="1800"/>
                      </a:pPr>
                      <a:endParaRPr/>
                    </a:p>
                  </a:txBody>
                  <a:tcPr marL="45721" marR="45721" marT="45721" marB="45721" horzOverflow="overflow"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Pnömotoraks</a:t>
                      </a:r>
                    </a:p>
                  </a:txBody>
                  <a:tcPr marL="45721" marR="45721" marT="45721" marB="45721" horzOverflow="overflow"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Göğüs ağrısı</a:t>
                      </a:r>
                    </a:p>
                  </a:txBody>
                  <a:tcPr marL="45721" marR="45721" marT="45721" marB="45721" horzOverflow="overflow"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Takipne
Hipotansiyon
Solunum seslerinin uzaktan gelmesi</a:t>
                      </a:r>
                    </a:p>
                  </a:txBody>
                  <a:tcPr marL="45721" marR="45721" marT="45721" marB="45721" horzOverflow="overflow"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0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538162" y="6402387"/>
            <a:ext cx="167709" cy="21470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Akut Dispne Ayırıcı Tanı"/>
          <p:cNvSpPr txBox="1">
            <a:spLocks noGrp="1"/>
          </p:cNvSpPr>
          <p:nvPr>
            <p:ph type="title" idx="4294967295"/>
          </p:nvPr>
        </p:nvSpPr>
        <p:spPr>
          <a:xfrm>
            <a:off x="536575" y="187854"/>
            <a:ext cx="8318500" cy="80168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75000"/>
              </a:lnSpc>
              <a:defRPr>
                <a:solidFill>
                  <a:schemeClr val="accent5"/>
                </a:solidFill>
              </a:defRPr>
            </a:lvl1pPr>
          </a:lstStyle>
          <a:p>
            <a:r>
              <a:t>Akut Dispne Ayırıcı Tanı</a:t>
            </a:r>
          </a:p>
        </p:txBody>
      </p:sp>
      <p:sp>
        <p:nvSpPr>
          <p:cNvPr id="153" name="Gövde"/>
          <p:cNvSpPr txBox="1">
            <a:spLocks noGrp="1"/>
          </p:cNvSpPr>
          <p:nvPr>
            <p:ph type="body" sz="quarter" idx="4294967295"/>
          </p:nvPr>
        </p:nvSpPr>
        <p:spPr>
          <a:xfrm>
            <a:off x="539750" y="738187"/>
            <a:ext cx="8312150" cy="368301"/>
          </a:xfrm>
          <a:prstGeom prst="rect">
            <a:avLst/>
          </a:prstGeom>
        </p:spPr>
        <p:txBody>
          <a:bodyPr anchor="b">
            <a:normAutofit lnSpcReduction="10000"/>
          </a:bodyPr>
          <a:lstStyle/>
          <a:p>
            <a:pPr marL="0" indent="0">
              <a:spcBef>
                <a:spcPts val="1600"/>
              </a:spcBef>
              <a:buSzTx/>
              <a:buFont typeface="Wingdings"/>
              <a:buNone/>
              <a:defRPr sz="2000" i="1"/>
            </a:pPr>
            <a:endParaRPr/>
          </a:p>
        </p:txBody>
      </p:sp>
      <p:graphicFrame>
        <p:nvGraphicFramePr>
          <p:cNvPr id="154" name="Tablo"/>
          <p:cNvGraphicFramePr/>
          <p:nvPr/>
        </p:nvGraphicFramePr>
        <p:xfrm>
          <a:off x="523875" y="738187"/>
          <a:ext cx="8334374" cy="6220138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084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4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9762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Anatomik Bölge/Yapı</a:t>
                      </a:r>
                    </a:p>
                  </a:txBody>
                  <a:tcPr marL="45718" marR="45718" marT="45718" marB="45718" horzOverflow="overflow"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Patoloji</a:t>
                      </a:r>
                    </a:p>
                  </a:txBody>
                  <a:tcPr marL="45718" marR="45718" marT="45718" marB="45718" horzOverflow="overflow"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Bulgular</a:t>
                      </a:r>
                    </a:p>
                  </a:txBody>
                  <a:tcPr marL="45718" marR="45718" marT="45718" marB="45718" horzOverflow="overflow"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FM</a:t>
                      </a:r>
                    </a:p>
                  </a:txBody>
                  <a:tcPr marL="45718" marR="45718" marT="45718" marB="45718" horzOverflow="overflow"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3675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Kalp</a:t>
                      </a:r>
                    </a:p>
                  </a:txBody>
                  <a:tcPr marL="45718" marR="45718" marT="45718" marB="45718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Konjestif kalp yetmezliği</a:t>
                      </a:r>
                    </a:p>
                  </a:txBody>
                  <a:tcPr marL="45718" marR="45718" marT="45718" marB="45718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PND
Ortopne
Hırıltı
Kilo alımı</a:t>
                      </a:r>
                    </a:p>
                  </a:txBody>
                  <a:tcPr marL="45718" marR="45718" marT="45718" marB="45718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Juguler venöz dolgunluk
Ral/S3 Gallo
Alt ekstremitede ödem</a:t>
                      </a:r>
                    </a:p>
                  </a:txBody>
                  <a:tcPr marL="45718" marR="45718" marT="45718" marB="45718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9037">
                <a:tc>
                  <a:txBody>
                    <a:bodyPr/>
                    <a:lstStyle/>
                    <a:p>
                      <a:pPr>
                        <a:defRPr sz="1800"/>
                      </a:pPr>
                      <a:endParaRPr/>
                    </a:p>
                  </a:txBody>
                  <a:tcPr marL="45718" marR="45718" marT="45718" marB="45718" horzOverflow="overflow">
                    <a:solidFill>
                      <a:srgbClr val="FEF2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Akut Koroner Sendrom</a:t>
                      </a:r>
                    </a:p>
                  </a:txBody>
                  <a:tcPr marL="45718" marR="45718" marT="45718" marB="45718" horzOverflow="overflow">
                    <a:solidFill>
                      <a:srgbClr val="FEF2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Göğüs ağırısı
Terleme
Bulantı
Kusma</a:t>
                      </a:r>
                    </a:p>
                  </a:txBody>
                  <a:tcPr marL="45718" marR="45718" marT="45718" marB="45718" horzOverflow="overflow">
                    <a:solidFill>
                      <a:srgbClr val="FEF2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Hemodinamik instabilite
S4 gallo
Hipoksemi</a:t>
                      </a:r>
                    </a:p>
                  </a:txBody>
                  <a:tcPr marL="45718" marR="45718" marT="45718" marB="45718" horzOverflow="overflow">
                    <a:solidFill>
                      <a:srgbClr val="FEF2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3675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Kaslar</a:t>
                      </a:r>
                    </a:p>
                  </a:txBody>
                  <a:tcPr marL="45718" marR="45718" marT="45718" marB="45718" horzOverflow="overflow"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Akut idiopatik demyelinizan polinöropati</a:t>
                      </a:r>
                    </a:p>
                  </a:txBody>
                  <a:tcPr marL="45718" marR="45718" marT="45718" marB="45718" horzOverflow="overflow"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Akral parestezi
Progresif global güçsüzlük
Disfaji</a:t>
                      </a:r>
                    </a:p>
                  </a:txBody>
                  <a:tcPr marL="45718" marR="45718" marT="45718" marB="45718" horzOverflow="overflow"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Otonomik disregülasyon
Simetrik güçsüzlük
Arefleksi</a:t>
                      </a:r>
                    </a:p>
                  </a:txBody>
                  <a:tcPr marL="45718" marR="45718" marT="45718" marB="45718" horzOverflow="overflow"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3675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Diğer</a:t>
                      </a:r>
                    </a:p>
                  </a:txBody>
                  <a:tcPr marL="45718" marR="45718" marT="45718" marB="45718" horzOverflow="overflow">
                    <a:solidFill>
                      <a:srgbClr val="FEF2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Hiperventilasyon Sendromu</a:t>
                      </a:r>
                    </a:p>
                  </a:txBody>
                  <a:tcPr marL="45718" marR="45718" marT="45718" marB="45718" horzOverflow="overflow">
                    <a:solidFill>
                      <a:srgbClr val="FEF2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Göğüste rahatsızlık
Yeteri kadar hava alamama </a:t>
                      </a:r>
                    </a:p>
                  </a:txBody>
                  <a:tcPr marL="45718" marR="45718" marT="45718" marB="45718" horzOverflow="overflow">
                    <a:solidFill>
                      <a:srgbClr val="FEF2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Normal </a:t>
                      </a:r>
                    </a:p>
                  </a:txBody>
                  <a:tcPr marL="45718" marR="45718" marT="45718" marB="45718" horzOverflow="overflow">
                    <a:solidFill>
                      <a:srgbClr val="FEF2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5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538162" y="6402387"/>
            <a:ext cx="167709" cy="21470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anı Yöntemleri"/>
          <p:cNvSpPr txBox="1">
            <a:spLocks noGrp="1"/>
          </p:cNvSpPr>
          <p:nvPr>
            <p:ph type="title" idx="4294967295"/>
          </p:nvPr>
        </p:nvSpPr>
        <p:spPr>
          <a:xfrm>
            <a:off x="536575" y="187854"/>
            <a:ext cx="8318500" cy="80168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75000"/>
              </a:lnSpc>
              <a:defRPr>
                <a:solidFill>
                  <a:schemeClr val="accent5"/>
                </a:solidFill>
              </a:defRPr>
            </a:lvl1pPr>
          </a:lstStyle>
          <a:p>
            <a:r>
              <a:t>Tanı Yöntemleri</a:t>
            </a:r>
          </a:p>
        </p:txBody>
      </p:sp>
      <p:sp>
        <p:nvSpPr>
          <p:cNvPr id="158" name="Gövde"/>
          <p:cNvSpPr txBox="1">
            <a:spLocks noGrp="1"/>
          </p:cNvSpPr>
          <p:nvPr>
            <p:ph type="body" sz="quarter" idx="4294967295"/>
          </p:nvPr>
        </p:nvSpPr>
        <p:spPr>
          <a:xfrm>
            <a:off x="539750" y="738187"/>
            <a:ext cx="8312150" cy="368301"/>
          </a:xfrm>
          <a:prstGeom prst="rect">
            <a:avLst/>
          </a:prstGeom>
        </p:spPr>
        <p:txBody>
          <a:bodyPr anchor="b">
            <a:normAutofit lnSpcReduction="10000"/>
          </a:bodyPr>
          <a:lstStyle/>
          <a:p>
            <a:pPr marL="0" indent="0">
              <a:spcBef>
                <a:spcPts val="1600"/>
              </a:spcBef>
              <a:buSzTx/>
              <a:buFont typeface="Wingdings"/>
              <a:buNone/>
              <a:defRPr sz="2000" i="1"/>
            </a:pPr>
            <a:endParaRPr/>
          </a:p>
        </p:txBody>
      </p:sp>
      <p:graphicFrame>
        <p:nvGraphicFramePr>
          <p:cNvPr id="159" name="Tablo"/>
          <p:cNvGraphicFramePr/>
          <p:nvPr/>
        </p:nvGraphicFramePr>
        <p:xfrm>
          <a:off x="523875" y="738187"/>
          <a:ext cx="8334375" cy="5718174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4156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8462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Tetkik</a:t>
                      </a:r>
                    </a:p>
                  </a:txBody>
                  <a:tcPr marL="45713" marR="45713" marT="45713" marB="45713" horzOverflow="overflow"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İndikasyonları</a:t>
                      </a:r>
                    </a:p>
                  </a:txBody>
                  <a:tcPr marL="45713" marR="45713" marT="45713" marB="45713" horzOverflow="overflow">
                    <a:lnB w="38100">
                      <a:solidFill>
                        <a:srgbClr val="FFFFFF"/>
                      </a:solidFill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462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Hemoglobin/Hemotokrit</a:t>
                      </a:r>
                    </a:p>
                  </a:txBody>
                  <a:tcPr marL="45713" marR="45713" marT="45713" marB="45713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Anemi-Dispne ve egzersiz intoleransı</a:t>
                      </a:r>
                    </a:p>
                  </a:txBody>
                  <a:tcPr marL="45713" marR="45713" marT="45713" marB="45713" horzOverflow="overflow">
                    <a:lnT w="38100">
                      <a:solidFill>
                        <a:srgbClr val="FFFFFF"/>
                      </a:solidFill>
                    </a:lnT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4250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KŞ, TSH, BUN, Kreatinin, Elektrolit düzeyleri,</a:t>
                      </a:r>
                    </a:p>
                  </a:txBody>
                  <a:tcPr marL="45713" marR="45713" marT="45713" marB="45713" horzOverflow="overflow">
                    <a:solidFill>
                      <a:srgbClr val="FEF2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Komorbiditesi olan 40 yaş üstü erişkinlerde dispnenin metabolik nedenleri</a:t>
                      </a:r>
                    </a:p>
                  </a:txBody>
                  <a:tcPr marL="45713" marR="45713" marT="45713" marB="45713" horzOverflow="overflow">
                    <a:solidFill>
                      <a:srgbClr val="FEF2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8975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SPO</a:t>
                      </a:r>
                      <a:r>
                        <a:rPr baseline="-25000"/>
                        <a:t>2</a:t>
                      </a:r>
                      <a:r>
                        <a:t> (istirahat ve egzersiz sonrası) ve Arter Kan Gazı</a:t>
                      </a:r>
                    </a:p>
                  </a:txBody>
                  <a:tcPr marL="45713" marR="45713" marT="45713" marB="45713" horzOverflow="overflow">
                    <a:solidFill>
                      <a:srgbClr val="FEF2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Hipoksemi, respiratuar ve metabolik asidoz</a:t>
                      </a:r>
                    </a:p>
                  </a:txBody>
                  <a:tcPr marL="45713" marR="45713" marT="45713" marB="45713" horzOverflow="overflow">
                    <a:solidFill>
                      <a:srgbClr val="FEF2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4250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Akciğer Grafisi</a:t>
                      </a:r>
                    </a:p>
                  </a:txBody>
                  <a:tcPr marL="45713" marR="45713" marT="45713" marB="45713" horzOverflow="overflow"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Pulmoner ödem, enfeksiyonlar, pnömotoraks,… //astım rutin değerlendirmede gerek yok</a:t>
                      </a:r>
                    </a:p>
                  </a:txBody>
                  <a:tcPr marL="45713" marR="45713" marT="45713" marB="45713" horzOverflow="overflow"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84250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EKG</a:t>
                      </a:r>
                    </a:p>
                  </a:txBody>
                  <a:tcPr marL="45713" marR="45713" marT="45713" marB="45713" horzOverflow="overflow">
                    <a:solidFill>
                      <a:srgbClr val="FEF2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Dispne ile başvuran tüm hastalara çekilmeli, Genç astımı olan ve tedaviye yanıt veren hastalarda gerek yok</a:t>
                      </a:r>
                    </a:p>
                  </a:txBody>
                  <a:tcPr marL="45713" marR="45713" marT="45713" marB="45713" horzOverflow="overflow">
                    <a:solidFill>
                      <a:srgbClr val="FEF2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79525"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BNP-NT Pro BNP</a:t>
                      </a:r>
                    </a:p>
                  </a:txBody>
                  <a:tcPr marL="45713" marR="45713" marT="45713" marB="45713" horzOverflow="overflow">
                    <a:solidFill>
                      <a:srgbClr val="FEE3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 sz="1800"/>
                      </a:pPr>
                      <a:r>
                        <a:t>Kalp Yetmezliği BNP&gt;400 pg/ml</a:t>
                      </a:r>
                    </a:p>
                    <a:p>
                      <a:pPr>
                        <a:defRPr sz="1800"/>
                      </a:pPr>
                      <a:r>
                        <a:t>BNP&lt;100 pg/ml ise yüksek negatif prediktif değer</a:t>
                      </a:r>
                    </a:p>
                  </a:txBody>
                  <a:tcPr marL="45713" marR="45713" marT="45713" marB="45713" horzOverflow="overflow">
                    <a:solidFill>
                      <a:srgbClr val="FE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0" name="Slayt Numarası"/>
          <p:cNvSpPr txBox="1">
            <a:spLocks noGrp="1"/>
          </p:cNvSpPr>
          <p:nvPr>
            <p:ph type="sldNum" sz="quarter" idx="2"/>
          </p:nvPr>
        </p:nvSpPr>
        <p:spPr>
          <a:xfrm>
            <a:off x="538162" y="6402387"/>
            <a:ext cx="167709" cy="21470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Blank">
  <a:themeElements>
    <a:clrScheme name="Blan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CAF17"/>
      </a:accent1>
      <a:accent2>
        <a:srgbClr val="EC8026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lank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Blan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nk">
  <a:themeElements>
    <a:clrScheme name="Blank">
      <a:dk1>
        <a:srgbClr val="286291"/>
      </a:dk1>
      <a:lt1>
        <a:srgbClr val="917B69"/>
      </a:lt1>
      <a:dk2>
        <a:srgbClr val="A7A7A7"/>
      </a:dk2>
      <a:lt2>
        <a:srgbClr val="535353"/>
      </a:lt2>
      <a:accent1>
        <a:srgbClr val="FCAF17"/>
      </a:accent1>
      <a:accent2>
        <a:srgbClr val="EC8026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lank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Blan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2012</Words>
  <Application>Microsoft Office PowerPoint</Application>
  <PresentationFormat>Ekran Gösterisi (4:3)</PresentationFormat>
  <Paragraphs>504</Paragraphs>
  <Slides>41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46" baseType="lpstr">
      <vt:lpstr>Arial</vt:lpstr>
      <vt:lpstr>Calibri</vt:lpstr>
      <vt:lpstr>Times New Roman</vt:lpstr>
      <vt:lpstr>Wingdings</vt:lpstr>
      <vt:lpstr>Blank</vt:lpstr>
      <vt:lpstr>PowerPoint Sunusu</vt:lpstr>
      <vt:lpstr>PowerPoint Sunusu</vt:lpstr>
      <vt:lpstr>PowerPoint Sunusu</vt:lpstr>
      <vt:lpstr>PowerPoint Sunusu</vt:lpstr>
      <vt:lpstr>PowerPoint Sunusu</vt:lpstr>
      <vt:lpstr>Akut Dispne Ayırıcı Tanı</vt:lpstr>
      <vt:lpstr>Akut Dispne Ayırıcı Tanı</vt:lpstr>
      <vt:lpstr>Akut Dispne Ayırıcı Tanı</vt:lpstr>
      <vt:lpstr>Tanı Yöntemleri</vt:lpstr>
      <vt:lpstr>Kronik Dispne Ayırıcı Tanı</vt:lpstr>
      <vt:lpstr>Kronik Dispne Ayırıcı Tanı</vt:lpstr>
      <vt:lpstr>Kronik Dispne Ayırıcı Tanı</vt:lpstr>
      <vt:lpstr>Kronik Dispne Ayırıcı Tanı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pc</cp:lastModifiedBy>
  <cp:revision>3</cp:revision>
  <dcterms:modified xsi:type="dcterms:W3CDTF">2020-03-22T11:21:25Z</dcterms:modified>
</cp:coreProperties>
</file>