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şlık Metni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2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93" name="Gövde Düzeyi Bi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9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aşlık Metni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02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0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aşlık Metni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11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12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Başlık Metni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20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Başlık Metni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28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29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Başlık Metni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37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3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Başlık Metni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46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4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21" name="Gövde Düzeyi Bi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Metni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Başlık Metni</a:t>
            </a:r>
          </a:p>
        </p:txBody>
      </p:sp>
      <p:sp>
        <p:nvSpPr>
          <p:cNvPr id="30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39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0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48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9" name="4 Metin Yer Tutucusu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5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Başlık Metni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Başlık Metni</a:t>
            </a:r>
          </a:p>
        </p:txBody>
      </p:sp>
      <p:sp>
        <p:nvSpPr>
          <p:cNvPr id="73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74" name="3 Metin Yer Tutucusu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aşlık Metni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Başlık Metni</a:t>
            </a:r>
          </a:p>
        </p:txBody>
      </p:sp>
      <p:sp>
        <p:nvSpPr>
          <p:cNvPr id="83" name="2 Resim Yer Tutucusu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8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Başlık Metni</a:t>
            </a:r>
          </a:p>
        </p:txBody>
      </p:sp>
      <p:sp>
        <p:nvSpPr>
          <p:cNvPr id="3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Başlık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Alt Başlık 2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8" name="Resim 3" descr="Resi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-18582"/>
            <a:ext cx="9001001" cy="6750751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Metin kutusu 4"/>
          <p:cNvSpPr txBox="1"/>
          <p:nvPr/>
        </p:nvSpPr>
        <p:spPr>
          <a:xfrm>
            <a:off x="899591" y="5445223"/>
            <a:ext cx="7488834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>
                <a:solidFill>
                  <a:srgbClr val="FFFFFF"/>
                </a:solidFill>
              </a:defRPr>
            </a:lvl1pPr>
          </a:lstStyle>
          <a:p>
            <a:r>
              <a:t>Mesleksel Solunum Sistem Hastalıkları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Dikdörtgen 1"/>
          <p:cNvSpPr txBox="1"/>
          <p:nvPr/>
        </p:nvSpPr>
        <p:spPr>
          <a:xfrm>
            <a:off x="436264" y="1531160"/>
            <a:ext cx="8066386" cy="4490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Temas edilen partiküle bağlı özellikler;</a:t>
            </a:r>
          </a:p>
          <a:p>
            <a:pPr marL="1028700" lvl="1" indent="-285750">
              <a:lnSpc>
                <a:spcPct val="150000"/>
              </a:lnSpc>
              <a:buSzPct val="100000"/>
              <a:buFont typeface="Arial"/>
              <a:buChar char="•"/>
              <a:defRPr sz="1700" b="1">
                <a:latin typeface="Arial"/>
                <a:ea typeface="Arial"/>
                <a:cs typeface="Arial"/>
                <a:sym typeface="Arial"/>
              </a:defRPr>
            </a:pPr>
            <a:r>
              <a:t>Partikül Büyüklüğü</a:t>
            </a:r>
          </a:p>
          <a:p>
            <a:pPr marL="1428750" lvl="2" indent="-228600">
              <a:lnSpc>
                <a:spcPct val="150000"/>
              </a:lnSpc>
              <a:buSzPct val="100000"/>
              <a:buFont typeface="Arial"/>
              <a:buChar char="•"/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100 mikrondan daha küçük partiküller akciğerlere ulaşabilir (inhalable partikül) </a:t>
            </a:r>
          </a:p>
          <a:p>
            <a:pPr marL="1428750" lvl="2" indent="-228600">
              <a:lnSpc>
                <a:spcPct val="150000"/>
              </a:lnSpc>
              <a:buSzPct val="100000"/>
              <a:buFont typeface="Arial"/>
              <a:buChar char="•"/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Solunum yollarına giren tozun alveollere ulaşabilmesi için patiküller &lt;10 mikron (respirable (solunabilir) partikül) olmalıdır</a:t>
            </a:r>
          </a:p>
          <a:p>
            <a:pPr marL="1428750" lvl="2" indent="-228600">
              <a:lnSpc>
                <a:spcPct val="150000"/>
              </a:lnSpc>
              <a:buSzPct val="100000"/>
              <a:buFont typeface="Arial"/>
              <a:buChar char="•"/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8-10 mikron dolayındaki partiküller bronşiyoller düzeyinde siliyalı epitel hücreleri tarafından yakalanır, mukus içinde yukarıya doğru iletilir ve dışarı atılır</a:t>
            </a:r>
          </a:p>
          <a:p>
            <a:pPr marL="1428750" lvl="2" indent="-228600">
              <a:lnSpc>
                <a:spcPct val="150000"/>
              </a:lnSpc>
              <a:buSzPct val="100000"/>
              <a:buFont typeface="Arial"/>
              <a:buChar char="•"/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&lt;5 mikron partiküller bronşiyol düzeyini geçerek alveollere ulaşabilir</a:t>
            </a:r>
          </a:p>
          <a:p>
            <a:pPr marL="1428750" lvl="2" indent="-228600">
              <a:lnSpc>
                <a:spcPct val="150000"/>
              </a:lnSpc>
              <a:buSzPct val="100000"/>
              <a:buFont typeface="Arial"/>
              <a:buChar char="•"/>
              <a:defRPr sz="1700" b="1">
                <a:latin typeface="Arial"/>
                <a:ea typeface="Arial"/>
                <a:cs typeface="Arial"/>
                <a:sym typeface="Arial"/>
              </a:defRPr>
            </a:pPr>
            <a:r>
              <a:t>0.5 - 5 mikron boyutlu partiküller akciğer hastalığı açısından yüksek riskli grup</a:t>
            </a:r>
          </a:p>
        </p:txBody>
      </p:sp>
      <p:sp>
        <p:nvSpPr>
          <p:cNvPr id="203" name="Rectangle 2"/>
          <p:cNvSpPr txBox="1"/>
          <p:nvPr/>
        </p:nvSpPr>
        <p:spPr>
          <a:xfrm>
            <a:off x="538807" y="602041"/>
            <a:ext cx="8066386" cy="76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800" b="1">
                <a:solidFill>
                  <a:schemeClr val="accent5">
                    <a:satOff val="-6843"/>
                    <a:lumOff val="-10705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Akciğerlerde Hastalık Meydana Gelmesinde Etkili Faktörler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Dikdörtgen"/>
          <p:cNvSpPr/>
          <p:nvPr/>
        </p:nvSpPr>
        <p:spPr>
          <a:xfrm>
            <a:off x="2387600" y="1773361"/>
            <a:ext cx="4084142" cy="33112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8" name="Diffüz Parankimal…"/>
          <p:cNvSpPr txBox="1"/>
          <p:nvPr/>
        </p:nvSpPr>
        <p:spPr>
          <a:xfrm>
            <a:off x="2304102" y="2532379"/>
            <a:ext cx="4535796" cy="146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4400" b="1">
                <a:solidFill>
                  <a:schemeClr val="accent5">
                    <a:satOff val="-6843"/>
                    <a:lumOff val="-10705"/>
                  </a:schemeClr>
                </a:solidFill>
              </a:defRPr>
            </a:pPr>
            <a:r>
              <a:t>Diffüz Parankimal</a:t>
            </a:r>
          </a:p>
          <a:p>
            <a:pPr algn="ctr">
              <a:defRPr sz="4400" b="1">
                <a:solidFill>
                  <a:schemeClr val="accent5">
                    <a:satOff val="-6843"/>
                    <a:lumOff val="-10705"/>
                  </a:schemeClr>
                </a:solidFill>
              </a:defRPr>
            </a:pPr>
            <a:r>
              <a:t>Akciğer Hastalıkları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Akciğer fibrozisi ile seyreden bir grup hastalık;…"/>
          <p:cNvSpPr txBox="1">
            <a:spLocks noGrp="1"/>
          </p:cNvSpPr>
          <p:nvPr>
            <p:ph type="body" idx="1"/>
          </p:nvPr>
        </p:nvSpPr>
        <p:spPr>
          <a:xfrm>
            <a:off x="1143000" y="1689100"/>
            <a:ext cx="7066026" cy="3886042"/>
          </a:xfrm>
          <a:prstGeom prst="rect">
            <a:avLst/>
          </a:prstGeom>
        </p:spPr>
        <p:txBody>
          <a:bodyPr/>
          <a:lstStyle/>
          <a:p>
            <a:pPr marL="305180" indent="-305180" defTabSz="813816">
              <a:lnSpc>
                <a:spcPct val="90000"/>
              </a:lnSpc>
              <a:spcBef>
                <a:spcPts val="500"/>
              </a:spcBef>
              <a:defRPr sz="2492"/>
            </a:pPr>
            <a:r>
              <a:t>Akciğer fibrozisi ile seyreden bir grup hastalık;</a:t>
            </a:r>
          </a:p>
          <a:p>
            <a:pPr marL="305180" indent="-305180" defTabSz="813816">
              <a:lnSpc>
                <a:spcPct val="90000"/>
              </a:lnSpc>
              <a:spcBef>
                <a:spcPts val="500"/>
              </a:spcBef>
              <a:defRPr sz="2492"/>
            </a:pPr>
            <a:r>
              <a:t>Tanı</a:t>
            </a:r>
          </a:p>
          <a:p>
            <a:pPr marL="661225" lvl="1" indent="-254317" defTabSz="813816">
              <a:lnSpc>
                <a:spcPct val="90000"/>
              </a:lnSpc>
              <a:spcBef>
                <a:spcPts val="500"/>
              </a:spcBef>
              <a:defRPr sz="2136"/>
            </a:pPr>
            <a:r>
              <a:t>Anamnezde maruziyet saptanması</a:t>
            </a:r>
            <a:endParaRPr sz="2492"/>
          </a:p>
          <a:p>
            <a:pPr marL="661225" lvl="1" indent="-254317" defTabSz="813816">
              <a:lnSpc>
                <a:spcPct val="90000"/>
              </a:lnSpc>
              <a:spcBef>
                <a:spcPts val="500"/>
              </a:spcBef>
              <a:defRPr sz="2136"/>
            </a:pPr>
            <a:r>
              <a:t>Uygun maruziyet/yanıt süresi</a:t>
            </a:r>
            <a:endParaRPr sz="2492"/>
          </a:p>
          <a:p>
            <a:pPr marL="661225" lvl="1" indent="-254317" defTabSz="813816">
              <a:lnSpc>
                <a:spcPct val="90000"/>
              </a:lnSpc>
              <a:spcBef>
                <a:spcPts val="500"/>
              </a:spcBef>
              <a:defRPr sz="2136"/>
            </a:pPr>
            <a:r>
              <a:t>Tipik radyolojik bulgular</a:t>
            </a:r>
            <a:endParaRPr sz="2492"/>
          </a:p>
          <a:p>
            <a:pPr marL="305180" indent="-305180" defTabSz="813816">
              <a:lnSpc>
                <a:spcPct val="90000"/>
              </a:lnSpc>
              <a:spcBef>
                <a:spcPts val="500"/>
              </a:spcBef>
              <a:defRPr sz="2492"/>
            </a:pPr>
            <a:r>
              <a:t>Patogenez: </a:t>
            </a:r>
          </a:p>
          <a:p>
            <a:pPr marL="661225" lvl="1" indent="-254317" defTabSz="813816">
              <a:lnSpc>
                <a:spcPct val="90000"/>
              </a:lnSpc>
              <a:spcBef>
                <a:spcPts val="500"/>
              </a:spcBef>
              <a:defRPr sz="2136"/>
            </a:pPr>
            <a:r>
              <a:t>İnhale minerallere karşı akciğerlerin verdiği granülomatöz ve fibrotik yanıt</a:t>
            </a:r>
            <a:endParaRPr sz="2492"/>
          </a:p>
          <a:p>
            <a:pPr marL="305180" indent="-305180" defTabSz="813816">
              <a:lnSpc>
                <a:spcPct val="90000"/>
              </a:lnSpc>
              <a:spcBef>
                <a:spcPts val="500"/>
              </a:spcBef>
              <a:defRPr sz="2492"/>
            </a:pPr>
            <a:r>
              <a:t>Restriktif ya da mikst tip ventilatuar fonksiyon bozukluğu</a:t>
            </a:r>
          </a:p>
        </p:txBody>
      </p:sp>
      <p:sp>
        <p:nvSpPr>
          <p:cNvPr id="213" name="Rectangle 2"/>
          <p:cNvSpPr txBox="1"/>
          <p:nvPr/>
        </p:nvSpPr>
        <p:spPr>
          <a:xfrm>
            <a:off x="561212" y="579437"/>
            <a:ext cx="82296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000" b="1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Pnömokonyozların Genel Özellikleri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Dikdörtgen 8"/>
          <p:cNvSpPr txBox="1"/>
          <p:nvPr/>
        </p:nvSpPr>
        <p:spPr>
          <a:xfrm>
            <a:off x="657403" y="1273511"/>
            <a:ext cx="7775775" cy="471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Alveollere gelen tozlar makrofajlar tarafından fagosite edilir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Fibrojenik özellikteki tozlar, makrofajları parçalar ve alveol içine yayılırlar 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Tozların bir kısmı alveoler epitel ve bazal membranı geçerek interstisyuma ulaşabilir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Fibrotik reaksiyon gelişir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Hastalık gelişiminde ortamdaki toz konsantrasyonu ve maruziyet süresi önemlidir</a:t>
            </a:r>
          </a:p>
          <a:p>
            <a:pPr marL="1028700" lvl="1" indent="-285750">
              <a:lnSpc>
                <a:spcPct val="150000"/>
              </a:lnSpc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Solunan toz miktarı az olduğunda alveoler makrofaj sistemi tarafından elimine edilebilir; toz yoğunluğu fazla olduğunda tamamı elimine edilemez</a:t>
            </a:r>
          </a:p>
          <a:p>
            <a:pPr marL="1028700" lvl="1" indent="-285750">
              <a:lnSpc>
                <a:spcPct val="150000"/>
              </a:lnSpc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Genellikle10 yıl ve daha uzun süreli maruziyet sonrası hastalık gelişir</a:t>
            </a:r>
          </a:p>
        </p:txBody>
      </p:sp>
      <p:sp>
        <p:nvSpPr>
          <p:cNvPr id="218" name="Metin kutusu 1"/>
          <p:cNvSpPr txBox="1"/>
          <p:nvPr/>
        </p:nvSpPr>
        <p:spPr>
          <a:xfrm>
            <a:off x="2133997" y="521018"/>
            <a:ext cx="482258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 b="1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İmmunolojik Mekanizma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Dikdörtgen 1"/>
          <p:cNvSpPr txBox="1"/>
          <p:nvPr/>
        </p:nvSpPr>
        <p:spPr>
          <a:xfrm>
            <a:off x="599653" y="1240303"/>
            <a:ext cx="7944694" cy="465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Pnömokonyoz; Uluslararası Çalışma Örgütü (ILO) tarafından standardize edilmiştir.</a:t>
            </a:r>
          </a:p>
          <a:p>
            <a:pPr marL="285750" indent="-285750"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Küçük opasiteler;</a:t>
            </a:r>
          </a:p>
          <a:p>
            <a:pPr marL="1028700" lvl="1" indent="-285750"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Yuvarlak veya irreguler opasiteler</a:t>
            </a:r>
          </a:p>
          <a:p>
            <a:pPr marL="285750" indent="-285750"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Küçük opasite: &lt;1 cm opasiteler</a:t>
            </a:r>
          </a:p>
          <a:p>
            <a:pPr marL="285750" indent="-285750"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Küçük-yuvarlak opasiteler: çaplarına göre </a:t>
            </a:r>
            <a:r>
              <a:rPr b="1"/>
              <a:t>(p – q – r) </a:t>
            </a:r>
            <a:r>
              <a:t>sembolleri ile gösterilir </a:t>
            </a:r>
          </a:p>
          <a:p>
            <a:pPr marL="285750" indent="-285750"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İrreguler opasiteler: opasitenin kısa boyutu olan kalınlığına göre </a:t>
            </a:r>
            <a:r>
              <a:rPr b="1"/>
              <a:t>(s – t – u) </a:t>
            </a:r>
            <a:r>
              <a:t>sembolleri ile ifade edilir</a:t>
            </a:r>
          </a:p>
          <a:p>
            <a:pPr marL="285750" indent="-285750"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Büyük opasite: &gt;1 cm opasiteler. </a:t>
            </a:r>
          </a:p>
          <a:p>
            <a:pPr marL="1028700" lvl="1" indent="-285750">
              <a:buSzPct val="100000"/>
              <a:buFont typeface="Arial"/>
              <a:buChar char="•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t>A – B – C </a:t>
            </a:r>
            <a:r>
              <a:rPr b="0"/>
              <a:t>sembolleri ile gösterilir</a:t>
            </a:r>
          </a:p>
          <a:p>
            <a:pPr marL="1028700" lvl="1" indent="-285750">
              <a:buSzPct val="100000"/>
              <a:buFont typeface="Arial"/>
              <a:buChar char="•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t>A sembolü</a:t>
            </a:r>
            <a:r>
              <a:rPr b="0"/>
              <a:t>, büyüklüğü 1 – 5 cm. arasındaki opasiteler</a:t>
            </a:r>
          </a:p>
          <a:p>
            <a:pPr marL="1028700" lvl="1" indent="-285750"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Bir taneden çok olan opasitelerin akciğerlerde kapladığı toplam alan bir akciğer alanının 1/3’ünden az yer kaplıyorsa </a:t>
            </a:r>
            <a:r>
              <a:rPr b="1"/>
              <a:t>B sembolü</a:t>
            </a:r>
            <a:r>
              <a:t>, daha geniş alan kaplayan opasiteler </a:t>
            </a:r>
            <a:r>
              <a:rPr b="1"/>
              <a:t>C sembolü </a:t>
            </a:r>
            <a:r>
              <a:t>ile gösterilir </a:t>
            </a:r>
          </a:p>
          <a:p>
            <a:pPr marL="285750" indent="-285750"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Radyolojide saptanan opasiteler, büyüklüklerinin yanı sıra akciğer alanlarındaki yaygınlığı (profusion) yönünden de sınıflandırılırlar. Buna göre;</a:t>
            </a:r>
          </a:p>
          <a:p>
            <a:pPr marL="1028700" lvl="1" indent="-285750"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Kategori 0; normal görünüm</a:t>
            </a:r>
          </a:p>
          <a:p>
            <a:pPr marL="1028700" lvl="1" indent="-285750"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Kategori 1; her iki akciğer alanının üçte birinden daha az alana yayılmış opasiteler</a:t>
            </a:r>
          </a:p>
          <a:p>
            <a:pPr marL="1028700" lvl="1" indent="-285750"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Kategori 2; her iki akciğer alanında daha yaygın görünüme işaret eder,</a:t>
            </a:r>
          </a:p>
          <a:p>
            <a:pPr marL="1028700" lvl="1" indent="-285750"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Kategori 3; akciğer alanlarının tamamına yayılmış olan görünüm.</a:t>
            </a:r>
          </a:p>
        </p:txBody>
      </p:sp>
      <p:sp>
        <p:nvSpPr>
          <p:cNvPr id="223" name="Metin kutusu 2"/>
          <p:cNvSpPr txBox="1"/>
          <p:nvPr/>
        </p:nvSpPr>
        <p:spPr>
          <a:xfrm>
            <a:off x="1291279" y="482918"/>
            <a:ext cx="6306032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 b="1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Uluslararası Çalışma Örgütü - ILO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Dikdörtgen 1"/>
          <p:cNvSpPr txBox="1"/>
          <p:nvPr/>
        </p:nvSpPr>
        <p:spPr>
          <a:xfrm>
            <a:off x="735806" y="1470271"/>
            <a:ext cx="7724776" cy="3917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r>
              <a:t>İNORGANİK TOZLARA BAĞLI AKCİĞER HASTALIKLARI</a:t>
            </a:r>
          </a:p>
          <a:p>
            <a:pPr>
              <a:lnSpc>
                <a:spcPct val="15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İşçilerin çoğunlukla karşılaştıkları toz türü inorganik tozlar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Tozların akciğerlerde hastalık yapmasında en önemli faktör tozun fibrojenik özelliği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Fibrojenik özellikte olmayan toz akciğerlerde fazla miktarda depolansa bile fonksiyonel bozukluğa yol açmaz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İnorganik tozlar çok çeşitli; ancak bu tozların çok azı fibrojenik özelliktedir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Az sayıda toza bağlı olarak mesleki akciğer hastalığı meydana gelir.</a:t>
            </a:r>
          </a:p>
        </p:txBody>
      </p:sp>
      <p:sp>
        <p:nvSpPr>
          <p:cNvPr id="228" name="PNÖMOKONYOZLAR"/>
          <p:cNvSpPr txBox="1"/>
          <p:nvPr/>
        </p:nvSpPr>
        <p:spPr>
          <a:xfrm>
            <a:off x="338138" y="623887"/>
            <a:ext cx="852011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800" b="1">
                <a:solidFill>
                  <a:schemeClr val="accent5">
                    <a:satOff val="-6843"/>
                    <a:lumOff val="-10705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PNÖMOKONYOZLAR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En sık rastlanan meslek hastalığı…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spcBef>
                <a:spcPts val="500"/>
              </a:spcBef>
              <a:defRPr sz="2400"/>
            </a:pPr>
            <a:r>
              <a:t>En sık rastlanan meslek hastalığı</a:t>
            </a:r>
          </a:p>
          <a:p>
            <a:pPr>
              <a:lnSpc>
                <a:spcPct val="81000"/>
              </a:lnSpc>
              <a:spcBef>
                <a:spcPts val="500"/>
              </a:spcBef>
              <a:defRPr sz="2400"/>
            </a:pPr>
            <a:r>
              <a:t>Silika kristallerinin (kuvars,tridimit, kristabolit)  inhalasyonu ile</a:t>
            </a:r>
          </a:p>
          <a:p>
            <a:pPr>
              <a:lnSpc>
                <a:spcPct val="81000"/>
              </a:lnSpc>
              <a:spcBef>
                <a:spcPts val="500"/>
              </a:spcBef>
              <a:defRPr sz="2400"/>
            </a:pPr>
            <a:r>
              <a:t>Riskli meslek grupları</a:t>
            </a:r>
          </a:p>
          <a:p>
            <a:pPr marL="742950" lvl="1" indent="-285750">
              <a:lnSpc>
                <a:spcPct val="81000"/>
              </a:lnSpc>
              <a:spcBef>
                <a:spcPts val="400"/>
              </a:spcBef>
              <a:defRPr sz="2000"/>
            </a:pPr>
            <a:r>
              <a:t>Taş ocakları</a:t>
            </a:r>
            <a:endParaRPr sz="2800"/>
          </a:p>
          <a:p>
            <a:pPr marL="742950" lvl="1" indent="-285750">
              <a:lnSpc>
                <a:spcPct val="81000"/>
              </a:lnSpc>
              <a:spcBef>
                <a:spcPts val="400"/>
              </a:spcBef>
              <a:defRPr sz="2000"/>
            </a:pPr>
            <a:r>
              <a:t>Kuvars değirmenleri</a:t>
            </a:r>
            <a:endParaRPr sz="2800"/>
          </a:p>
          <a:p>
            <a:pPr marL="742950" lvl="1" indent="-285750">
              <a:lnSpc>
                <a:spcPct val="81000"/>
              </a:lnSpc>
              <a:spcBef>
                <a:spcPts val="400"/>
              </a:spcBef>
              <a:defRPr sz="2000"/>
            </a:pPr>
            <a:r>
              <a:t>Madencilik </a:t>
            </a:r>
            <a:endParaRPr sz="2800"/>
          </a:p>
          <a:p>
            <a:pPr marL="742950" lvl="1" indent="-285750">
              <a:lnSpc>
                <a:spcPct val="81000"/>
              </a:lnSpc>
              <a:spcBef>
                <a:spcPts val="400"/>
              </a:spcBef>
              <a:defRPr sz="2000"/>
            </a:pPr>
            <a:r>
              <a:t>Dökümcülük</a:t>
            </a:r>
            <a:endParaRPr sz="2800"/>
          </a:p>
          <a:p>
            <a:pPr marL="742950" lvl="1" indent="-285750">
              <a:lnSpc>
                <a:spcPct val="81000"/>
              </a:lnSpc>
              <a:spcBef>
                <a:spcPts val="400"/>
              </a:spcBef>
              <a:defRPr sz="2000"/>
            </a:pPr>
            <a:r>
              <a:t>Cam sanayii</a:t>
            </a:r>
            <a:endParaRPr sz="2800"/>
          </a:p>
          <a:p>
            <a:pPr marL="742950" lvl="1" indent="-285750">
              <a:lnSpc>
                <a:spcPct val="81000"/>
              </a:lnSpc>
              <a:spcBef>
                <a:spcPts val="400"/>
              </a:spcBef>
              <a:defRPr sz="2000"/>
            </a:pPr>
            <a:r>
              <a:t>Seramik, porselen</a:t>
            </a:r>
            <a:endParaRPr sz="2800"/>
          </a:p>
          <a:p>
            <a:pPr marL="742950" lvl="1" indent="-285750">
              <a:lnSpc>
                <a:spcPct val="81000"/>
              </a:lnSpc>
              <a:spcBef>
                <a:spcPts val="400"/>
              </a:spcBef>
              <a:defRPr sz="2000"/>
            </a:pPr>
            <a:r>
              <a:t>Kumlamacılık</a:t>
            </a:r>
          </a:p>
          <a:p>
            <a:pPr marL="742950" lvl="1" indent="-285750">
              <a:lnSpc>
                <a:spcPct val="81000"/>
              </a:lnSpc>
              <a:spcBef>
                <a:spcPts val="400"/>
              </a:spcBef>
              <a:defRPr sz="2000"/>
            </a:pPr>
            <a:r>
              <a:t>Çimento, kiremit, tuğla üretimi</a:t>
            </a:r>
            <a:endParaRPr sz="2800"/>
          </a:p>
          <a:p>
            <a:pPr>
              <a:lnSpc>
                <a:spcPct val="81000"/>
              </a:lnSpc>
              <a:spcBef>
                <a:spcPts val="500"/>
              </a:spcBef>
              <a:defRPr sz="2400"/>
            </a:pPr>
            <a:r>
              <a:t>İşyeri ortamında toz ölçümü önemli</a:t>
            </a:r>
          </a:p>
          <a:p>
            <a:pPr marL="0" indent="0">
              <a:lnSpc>
                <a:spcPct val="81000"/>
              </a:lnSpc>
              <a:spcBef>
                <a:spcPts val="500"/>
              </a:spcBef>
              <a:buSzTx/>
              <a:buNone/>
              <a:defRPr sz="2400"/>
            </a:pPr>
            <a:r>
              <a:t>     (tozun türü ve kuvars içeriği)</a:t>
            </a:r>
          </a:p>
        </p:txBody>
      </p:sp>
      <p:sp>
        <p:nvSpPr>
          <p:cNvPr id="233" name="Rectangle 2"/>
          <p:cNvSpPr txBox="1"/>
          <p:nvPr/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 b="1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Silikozis</a:t>
            </a:r>
          </a:p>
        </p:txBody>
      </p:sp>
      <p:pic>
        <p:nvPicPr>
          <p:cNvPr id="234" name="Nesne 1" descr="Nesn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3504" y="2467743"/>
            <a:ext cx="2946773" cy="3028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7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Akciğerin üst zonlarına yerleşme eğilimi gösteren aynı zamanda hiler/mediastinal lenf bezlerini tutma özelliği gösteren silikotik nodüller…"/>
          <p:cNvSpPr txBox="1">
            <a:spLocks noGrp="1"/>
          </p:cNvSpPr>
          <p:nvPr>
            <p:ph type="body" sz="half" idx="1"/>
          </p:nvPr>
        </p:nvSpPr>
        <p:spPr>
          <a:xfrm>
            <a:off x="635000" y="1408920"/>
            <a:ext cx="4838700" cy="411480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Akciğerin üst zonlarına yerleşme eğilimi gösteren aynı zamanda hiler/mediastinal lenf bezlerini tutma özelliği gösteren silikotik nodüller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/>
            </a:pPr>
            <a:r>
              <a:t>Hücreden fakir ve fibrotik </a:t>
            </a:r>
            <a:endParaRPr sz="2800"/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/>
            </a:pPr>
            <a:r>
              <a:t>Birleşme eğilimi</a:t>
            </a:r>
            <a:endParaRPr sz="2800"/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/>
            </a:pPr>
            <a:r>
              <a:t>Kavitasyon (iskemik nekroz? Tüberküloz?)</a:t>
            </a:r>
            <a:endParaRPr sz="2800"/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/>
            </a:pPr>
            <a:r>
              <a:t>Hiler LN’larında periferik kalsifikasyon (yumurta kabuğu kalsifikasyon)</a:t>
            </a:r>
            <a:endParaRPr sz="2800"/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/>
            </a:pPr>
            <a:r>
              <a:t>Progresif Masif Fibrozis</a:t>
            </a:r>
          </a:p>
        </p:txBody>
      </p:sp>
      <p:pic>
        <p:nvPicPr>
          <p:cNvPr id="23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05500" y="620580"/>
            <a:ext cx="2402677" cy="2741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21546" y="3499772"/>
            <a:ext cx="2402677" cy="2195504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Rectangle 2"/>
          <p:cNvSpPr txBox="1"/>
          <p:nvPr/>
        </p:nvSpPr>
        <p:spPr>
          <a:xfrm>
            <a:off x="-920750" y="274638"/>
            <a:ext cx="77724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Patolojik Özellikler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44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Akut Silikozis:…"/>
          <p:cNvSpPr txBox="1">
            <a:spLocks noGrp="1"/>
          </p:cNvSpPr>
          <p:nvPr>
            <p:ph type="body" idx="1"/>
          </p:nvPr>
        </p:nvSpPr>
        <p:spPr>
          <a:xfrm>
            <a:off x="749300" y="1343038"/>
            <a:ext cx="7421017" cy="4525964"/>
          </a:xfrm>
          <a:prstGeom prst="rect">
            <a:avLst/>
          </a:prstGeom>
        </p:spPr>
        <p:txBody>
          <a:bodyPr/>
          <a:lstStyle/>
          <a:p>
            <a:pPr marL="336042" indent="-336042" defTabSz="896111">
              <a:lnSpc>
                <a:spcPct val="80000"/>
              </a:lnSpc>
              <a:spcBef>
                <a:spcPts val="600"/>
              </a:spcBef>
              <a:defRPr sz="2744"/>
            </a:pPr>
            <a:r>
              <a:t>Akut Silikozis:</a:t>
            </a:r>
          </a:p>
          <a:p>
            <a:pPr marL="728091" lvl="1" indent="-280035" defTabSz="896111">
              <a:lnSpc>
                <a:spcPct val="80000"/>
              </a:lnSpc>
              <a:spcBef>
                <a:spcPts val="500"/>
              </a:spcBef>
              <a:defRPr sz="2352"/>
            </a:pPr>
            <a:r>
              <a:t>Yüksek kuvars içeren ince kristallin silika maruziyeti </a:t>
            </a:r>
            <a:endParaRPr sz="2744"/>
          </a:p>
          <a:p>
            <a:pPr marL="728091" lvl="1" indent="-280035" defTabSz="896111">
              <a:lnSpc>
                <a:spcPct val="80000"/>
              </a:lnSpc>
              <a:spcBef>
                <a:spcPts val="500"/>
              </a:spcBef>
              <a:defRPr sz="2352"/>
            </a:pPr>
            <a:r>
              <a:t>Birkaç ay içerisinde ortaya çıkan şiddetli nefes darlığı solunum yetmezliği;</a:t>
            </a:r>
            <a:endParaRPr sz="2744"/>
          </a:p>
          <a:p>
            <a:pPr marL="336042" indent="-336042" defTabSz="896111">
              <a:lnSpc>
                <a:spcPct val="80000"/>
              </a:lnSpc>
              <a:spcBef>
                <a:spcPts val="600"/>
              </a:spcBef>
              <a:defRPr sz="2744"/>
            </a:pPr>
            <a:r>
              <a:t>Subakut Akselere Silikozis:</a:t>
            </a:r>
          </a:p>
          <a:p>
            <a:pPr marL="728091" lvl="1" indent="-280035" defTabSz="896111">
              <a:lnSpc>
                <a:spcPct val="80000"/>
              </a:lnSpc>
              <a:spcBef>
                <a:spcPts val="500"/>
              </a:spcBef>
              <a:defRPr sz="2352"/>
            </a:pPr>
            <a:r>
              <a:t>Maruziyetten itibaren 5-15 yıl içerisinde.</a:t>
            </a:r>
            <a:endParaRPr sz="2744"/>
          </a:p>
          <a:p>
            <a:pPr marL="336042" indent="-336042" defTabSz="896111">
              <a:lnSpc>
                <a:spcPct val="80000"/>
              </a:lnSpc>
              <a:spcBef>
                <a:spcPts val="600"/>
              </a:spcBef>
              <a:defRPr sz="2744"/>
            </a:pPr>
            <a:r>
              <a:t>Kronik Silikozis:</a:t>
            </a:r>
          </a:p>
          <a:p>
            <a:pPr marL="728091" lvl="1" indent="-280035" defTabSz="896111">
              <a:lnSpc>
                <a:spcPct val="80000"/>
              </a:lnSpc>
              <a:spcBef>
                <a:spcPts val="500"/>
              </a:spcBef>
              <a:defRPr sz="2352"/>
            </a:pPr>
            <a:r>
              <a:t>15 yıl ya da daha geç ortaya çıkar</a:t>
            </a:r>
            <a:endParaRPr sz="2744"/>
          </a:p>
          <a:p>
            <a:pPr marL="728091" lvl="1" indent="-280035" defTabSz="896111">
              <a:lnSpc>
                <a:spcPct val="80000"/>
              </a:lnSpc>
              <a:spcBef>
                <a:spcPts val="500"/>
              </a:spcBef>
              <a:defRPr sz="2352"/>
            </a:pPr>
            <a:r>
              <a:t> Genellikle asemptomatik </a:t>
            </a:r>
            <a:endParaRPr sz="2744"/>
          </a:p>
          <a:p>
            <a:pPr marL="728091" lvl="1" indent="-280035" defTabSz="896111">
              <a:lnSpc>
                <a:spcPct val="80000"/>
              </a:lnSpc>
              <a:spcBef>
                <a:spcPts val="500"/>
              </a:spcBef>
              <a:defRPr sz="2352"/>
            </a:pPr>
            <a:r>
              <a:t>Nefes darlığı</a:t>
            </a:r>
            <a:endParaRPr sz="2744"/>
          </a:p>
          <a:p>
            <a:pPr marL="336042" indent="-336042" defTabSz="896111">
              <a:lnSpc>
                <a:spcPct val="80000"/>
              </a:lnSpc>
              <a:spcBef>
                <a:spcPts val="600"/>
              </a:spcBef>
              <a:defRPr sz="2744"/>
            </a:pPr>
            <a:r>
              <a:t>Tüberküloz ve Silikozis: Birlikte görülme sıklığı artar</a:t>
            </a:r>
          </a:p>
        </p:txBody>
      </p:sp>
      <p:sp>
        <p:nvSpPr>
          <p:cNvPr id="246" name="Rectangle 2"/>
          <p:cNvSpPr txBox="1"/>
          <p:nvPr/>
        </p:nvSpPr>
        <p:spPr>
          <a:xfrm>
            <a:off x="457200" y="4397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Klinik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49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Rectangle 1"/>
          <p:cNvSpPr txBox="1"/>
          <p:nvPr/>
        </p:nvSpPr>
        <p:spPr>
          <a:xfrm>
            <a:off x="755149" y="1769600"/>
            <a:ext cx="7633702" cy="339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100"/>
            </a:pPr>
            <a:r>
              <a:t>Kömür madenciliği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100"/>
            </a:pPr>
            <a:r>
              <a:t>Yer altından kömür çıkarılması işlemi sırasında fazla miktarda toz maruziyetine bağlı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100"/>
            </a:pPr>
            <a:r>
              <a:t>Kömür tozu;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085850" lvl="1" indent="-342900">
              <a:lnSpc>
                <a:spcPct val="150000"/>
              </a:lnSpc>
              <a:buSzPct val="100000"/>
              <a:buFont typeface="Arial"/>
              <a:buChar char="•"/>
              <a:defRPr sz="2100"/>
            </a:pPr>
            <a:r>
              <a:t>Karbon, kükürt, fosfor, bazı mineraller ve az miktarda silisyum içerir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100"/>
            </a:pPr>
            <a:r>
              <a:t>Kömür tozunun fibrojenik aktivitesi silisyumdan daha düşük</a:t>
            </a:r>
          </a:p>
        </p:txBody>
      </p:sp>
      <p:sp>
        <p:nvSpPr>
          <p:cNvPr id="251" name="Metin kutusu 3"/>
          <p:cNvSpPr txBox="1"/>
          <p:nvPr/>
        </p:nvSpPr>
        <p:spPr>
          <a:xfrm>
            <a:off x="926623" y="901581"/>
            <a:ext cx="7290754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 b="1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KÖMÜR İŞÇİSİ PNÖMOKONYOZU (KİP)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2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Dikdörtgen 22"/>
          <p:cNvSpPr txBox="1"/>
          <p:nvPr/>
        </p:nvSpPr>
        <p:spPr>
          <a:xfrm>
            <a:off x="857250" y="1268412"/>
            <a:ext cx="7429500" cy="296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sz="3000" b="1">
                <a:solidFill>
                  <a:schemeClr val="accent5">
                    <a:satOff val="-6843"/>
                    <a:lumOff val="-10705"/>
                  </a:schemeClr>
                </a:solidFill>
              </a:defRPr>
            </a:pPr>
            <a:r>
              <a:t>MESLEK HASTALIKLARI</a:t>
            </a:r>
          </a:p>
          <a:p>
            <a:pPr marL="285750" indent="-285750">
              <a:lnSpc>
                <a:spcPct val="150000"/>
              </a:lnSpc>
              <a:buSzPct val="100000"/>
              <a:buChar char="➢"/>
              <a:defRPr sz="900"/>
            </a:pPr>
            <a:endParaRPr/>
          </a:p>
          <a:p>
            <a:pPr marL="285750" indent="-285750">
              <a:lnSpc>
                <a:spcPct val="150000"/>
              </a:lnSpc>
              <a:buSzPct val="100000"/>
              <a:buChar char="➢"/>
            </a:pPr>
            <a:r>
              <a:t>A Grubu : Kimyasal Maddelerle olan Meslek Hastalıkları</a:t>
            </a:r>
          </a:p>
          <a:p>
            <a:pPr marL="285750" indent="-285750">
              <a:lnSpc>
                <a:spcPct val="150000"/>
              </a:lnSpc>
              <a:buSzPct val="100000"/>
              <a:buChar char="➢"/>
            </a:pPr>
            <a:r>
              <a:t>B Grubu : Mesleki Deri Hastalıkları</a:t>
            </a:r>
          </a:p>
          <a:p>
            <a:pPr marL="285750" indent="-285750">
              <a:lnSpc>
                <a:spcPct val="150000"/>
              </a:lnSpc>
              <a:buSzPct val="100000"/>
              <a:buChar char="➢"/>
              <a:defRPr b="1"/>
            </a:pPr>
            <a:r>
              <a:t>C Grubu : Mesleki Solunum Sistemi Hastalıkları</a:t>
            </a:r>
          </a:p>
          <a:p>
            <a:pPr marL="285750" indent="-285750">
              <a:lnSpc>
                <a:spcPct val="150000"/>
              </a:lnSpc>
              <a:buSzPct val="100000"/>
              <a:buChar char="➢"/>
            </a:pPr>
            <a:r>
              <a:t>D Grubu : Mesleki Bulaşıcı Hastalıklar</a:t>
            </a:r>
          </a:p>
          <a:p>
            <a:pPr marL="285750" indent="-285750">
              <a:lnSpc>
                <a:spcPct val="150000"/>
              </a:lnSpc>
              <a:buSzPct val="100000"/>
              <a:buChar char="➢"/>
            </a:pPr>
            <a:r>
              <a:t>E Grubu : Fiziksel Etkenlerle oluşan Meslek Hastalıkları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54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Basit form;…"/>
          <p:cNvSpPr txBox="1">
            <a:spLocks noGrp="1"/>
          </p:cNvSpPr>
          <p:nvPr>
            <p:ph type="body" idx="1"/>
          </p:nvPr>
        </p:nvSpPr>
        <p:spPr>
          <a:xfrm>
            <a:off x="785528" y="1600200"/>
            <a:ext cx="7609172" cy="4184752"/>
          </a:xfrm>
          <a:prstGeom prst="rect">
            <a:avLst/>
          </a:prstGeom>
        </p:spPr>
        <p:txBody>
          <a:bodyPr/>
          <a:lstStyle/>
          <a:p>
            <a:pPr marL="325754" indent="-325754" defTabSz="868680">
              <a:lnSpc>
                <a:spcPct val="80000"/>
              </a:lnSpc>
              <a:spcBef>
                <a:spcPts val="600"/>
              </a:spcBef>
              <a:defRPr sz="2565"/>
            </a:pPr>
            <a:r>
              <a:t>Basit form;</a:t>
            </a:r>
          </a:p>
          <a:p>
            <a:pPr marL="705802" lvl="1" indent="-271462" defTabSz="868680">
              <a:lnSpc>
                <a:spcPct val="80000"/>
              </a:lnSpc>
              <a:spcBef>
                <a:spcPts val="500"/>
              </a:spcBef>
              <a:buChar char="•"/>
              <a:defRPr sz="2185"/>
            </a:pPr>
            <a:r>
              <a:t>Daha sık görülür. </a:t>
            </a:r>
          </a:p>
          <a:p>
            <a:pPr marL="705802" lvl="1" indent="-271462" defTabSz="868680">
              <a:lnSpc>
                <a:spcPct val="80000"/>
              </a:lnSpc>
              <a:spcBef>
                <a:spcPts val="500"/>
              </a:spcBef>
              <a:buChar char="•"/>
              <a:defRPr sz="2185"/>
            </a:pPr>
            <a:r>
              <a:t>Akciğer parankiminde yaygın kömür tozu depolanması ile karakterize</a:t>
            </a:r>
          </a:p>
          <a:p>
            <a:pPr marL="325754" indent="-325754" defTabSz="868680">
              <a:lnSpc>
                <a:spcPct val="80000"/>
              </a:lnSpc>
              <a:spcBef>
                <a:spcPts val="600"/>
              </a:spcBef>
              <a:defRPr sz="2565"/>
            </a:pPr>
            <a:r>
              <a:t>Komplike form</a:t>
            </a:r>
          </a:p>
          <a:p>
            <a:pPr marL="705802" lvl="1" indent="-271462" defTabSz="868680">
              <a:lnSpc>
                <a:spcPct val="80000"/>
              </a:lnSpc>
              <a:spcBef>
                <a:spcPts val="500"/>
              </a:spcBef>
              <a:buChar char="•"/>
              <a:defRPr sz="2185"/>
            </a:pPr>
            <a:r>
              <a:t>Basit pnömokonyoz olarak başlar, zaman içinde odakların birleşmesi sonucu çok büyük lezyonlar oluşur. Lezyon içinde ilerleyici fibrozis (PMF)</a:t>
            </a:r>
          </a:p>
          <a:p>
            <a:pPr marL="705802" lvl="1" indent="-271462" defTabSz="868680">
              <a:lnSpc>
                <a:spcPct val="80000"/>
              </a:lnSpc>
              <a:spcBef>
                <a:spcPts val="500"/>
              </a:spcBef>
              <a:buChar char="•"/>
              <a:defRPr sz="2185"/>
            </a:pPr>
            <a:r>
              <a:t>Tabloya romatoid artrit eşlik ettiğinde: “Caplan Sendromu” </a:t>
            </a:r>
          </a:p>
          <a:p>
            <a:pPr marL="325754" indent="-325754" defTabSz="868680">
              <a:lnSpc>
                <a:spcPct val="80000"/>
              </a:lnSpc>
              <a:spcBef>
                <a:spcPts val="600"/>
              </a:spcBef>
              <a:defRPr sz="2565"/>
            </a:pPr>
            <a:endParaRPr/>
          </a:p>
          <a:p>
            <a:pPr marL="325754" indent="-325754" defTabSz="868680">
              <a:lnSpc>
                <a:spcPct val="80000"/>
              </a:lnSpc>
              <a:spcBef>
                <a:spcPts val="600"/>
              </a:spcBef>
              <a:defRPr sz="2565"/>
            </a:pPr>
            <a:r>
              <a:t>Kömür işçisi pnömokonyozu antrasit ve taş kömürü işçilerinde görülür</a:t>
            </a:r>
          </a:p>
        </p:txBody>
      </p:sp>
      <p:sp>
        <p:nvSpPr>
          <p:cNvPr id="256" name="Başlık 2"/>
          <p:cNvSpPr txBox="1"/>
          <p:nvPr/>
        </p:nvSpPr>
        <p:spPr>
          <a:xfrm>
            <a:off x="475314" y="490537"/>
            <a:ext cx="82296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KİP FORMLARI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59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on yıllarda toz kontrol sistemlerinde düzelme ile birlikte sıklıkta azalma…"/>
          <p:cNvSpPr txBox="1">
            <a:spLocks noGrp="1"/>
          </p:cNvSpPr>
          <p:nvPr>
            <p:ph type="body" sz="half" idx="1"/>
          </p:nvPr>
        </p:nvSpPr>
        <p:spPr>
          <a:xfrm>
            <a:off x="760411" y="1395412"/>
            <a:ext cx="4463729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Son yıllarda toz kontrol sistemlerinde düzelme ile birlikte sıklıkta azalma   </a:t>
            </a:r>
          </a:p>
          <a:p>
            <a:pPr>
              <a:spcBef>
                <a:spcPts val="600"/>
              </a:spcBef>
              <a:defRPr sz="2800"/>
            </a:pPr>
            <a:r>
              <a:t>Klinik</a:t>
            </a:r>
          </a:p>
          <a:p>
            <a:pPr marL="742950" lvl="1" indent="-285750">
              <a:spcBef>
                <a:spcPts val="500"/>
              </a:spcBef>
              <a:defRPr sz="2400"/>
            </a:pPr>
            <a:r>
              <a:t>Basit KİP: Asemptomatik</a:t>
            </a:r>
          </a:p>
          <a:p>
            <a:pPr marL="742950" lvl="1" indent="-285750">
              <a:spcBef>
                <a:spcPts val="500"/>
              </a:spcBef>
              <a:defRPr sz="2400"/>
            </a:pPr>
            <a:r>
              <a:t>Komplike KİP: PMF ile birlikte nefes darlığı, irreversible havayolu obstruksiyonu, solunum yetmezliği, kor pulmonale</a:t>
            </a:r>
          </a:p>
        </p:txBody>
      </p:sp>
      <p:pic>
        <p:nvPicPr>
          <p:cNvPr id="261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32462" y="1103312"/>
            <a:ext cx="2378076" cy="2465388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Rectangle 2"/>
          <p:cNvSpPr txBox="1"/>
          <p:nvPr/>
        </p:nvSpPr>
        <p:spPr>
          <a:xfrm>
            <a:off x="685800" y="317500"/>
            <a:ext cx="7772400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905255">
              <a:defRPr sz="4356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Kömür İşçisi Pnömokonyozu</a:t>
            </a:r>
          </a:p>
        </p:txBody>
      </p:sp>
      <p:pic>
        <p:nvPicPr>
          <p:cNvPr id="263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382019">
            <a:off x="5834062" y="3345979"/>
            <a:ext cx="2174876" cy="28606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6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Rectangle 1"/>
          <p:cNvSpPr txBox="1"/>
          <p:nvPr/>
        </p:nvSpPr>
        <p:spPr>
          <a:xfrm>
            <a:off x="860425" y="1310472"/>
            <a:ext cx="8181975" cy="521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200" b="1"/>
            </a:pPr>
            <a:r>
              <a:t>Klinik belirtiler:</a:t>
            </a:r>
          </a:p>
          <a:p>
            <a:pPr>
              <a:defRPr sz="2200"/>
            </a:pPr>
            <a:r>
              <a:t>Uzun yıllar asemptomatik</a:t>
            </a:r>
          </a:p>
          <a:p>
            <a:pPr>
              <a:defRPr sz="2200"/>
            </a:pPr>
            <a:r>
              <a:t>Nefes darlığı progresif</a:t>
            </a:r>
          </a:p>
          <a:p>
            <a:pPr>
              <a:defRPr sz="2200"/>
            </a:pPr>
            <a:r>
              <a:t>Silikozise göre daha yavaş seyirli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200"/>
            </a:pPr>
            <a:r>
              <a:t>Damar endotelinde kömür partikülleri birikmesi tipik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200"/>
            </a:pPr>
            <a:r>
              <a:t>Damar lumeni daralır ve pulmoner HT gelişebilir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200"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200" b="1"/>
            </a:pPr>
            <a:r>
              <a:t>Tanı:</a:t>
            </a:r>
          </a:p>
          <a:p>
            <a:pPr>
              <a:defRPr sz="2200"/>
            </a:pPr>
            <a:r>
              <a:t>Öykü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200"/>
            </a:pPr>
            <a:r>
              <a:t>Radyoloji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200"/>
            </a:pPr>
            <a:r>
              <a:t>Balgamda kömür tozu?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200"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200" b="1"/>
            </a:pPr>
            <a:r>
              <a:t>Tedavi:</a:t>
            </a:r>
          </a:p>
          <a:p>
            <a:pPr>
              <a:defRPr sz="2200"/>
            </a:pPr>
            <a:r>
              <a:t>Etkilenmiş olan hastalarda iş değişikliği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Rectangle 2"/>
          <p:cNvSpPr txBox="1"/>
          <p:nvPr/>
        </p:nvSpPr>
        <p:spPr>
          <a:xfrm>
            <a:off x="838200" y="465137"/>
            <a:ext cx="7772400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905255">
              <a:defRPr sz="4356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Kömür İşçisi Pnömokonyozu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7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Rectangle 1"/>
          <p:cNvSpPr txBox="1"/>
          <p:nvPr/>
        </p:nvSpPr>
        <p:spPr>
          <a:xfrm>
            <a:off x="604837" y="1623536"/>
            <a:ext cx="8086726" cy="405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000"/>
            </a:pPr>
            <a:r>
              <a:t>Asbest;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085850" lvl="1" indent="-342900">
              <a:lnSpc>
                <a:spcPct val="150000"/>
              </a:lnSpc>
              <a:buSzPct val="100000"/>
              <a:buFont typeface="Arial"/>
              <a:buChar char="•"/>
              <a:defRPr sz="2000"/>
            </a:pPr>
            <a:r>
              <a:t>Doğada kendiliğinden bulunan fibröz yapıda mineral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085850" lvl="1" indent="-342900">
              <a:lnSpc>
                <a:spcPct val="150000"/>
              </a:lnSpc>
              <a:buSzPct val="100000"/>
              <a:buFont typeface="Arial"/>
              <a:buChar char="•"/>
              <a:defRPr sz="2000"/>
            </a:pPr>
            <a:r>
              <a:t>Lif (fiber) yapısında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085850" lvl="1" indent="-342900">
              <a:lnSpc>
                <a:spcPct val="150000"/>
              </a:lnSpc>
              <a:buSzPct val="100000"/>
              <a:buFont typeface="Arial"/>
              <a:buChar char="•"/>
              <a:defRPr sz="2000"/>
            </a:pPr>
            <a:r>
              <a:t>Dayanıklılık (sıcak-soğuk, asit, sürtünme, paslanma gibi çeşitli dış etkenlere karşı),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085850" lvl="1" indent="-342900">
              <a:lnSpc>
                <a:spcPct val="150000"/>
              </a:lnSpc>
              <a:buSzPct val="100000"/>
              <a:buFont typeface="Arial"/>
              <a:buChar char="•"/>
              <a:defRPr sz="2000"/>
            </a:pPr>
            <a:r>
              <a:t>Yalıtkanlık (ısı ve elektrik yalıtımı) özelliği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085850" lvl="1" indent="-342900">
              <a:lnSpc>
                <a:spcPct val="150000"/>
              </a:lnSpc>
              <a:buSzPct val="100000"/>
              <a:buFont typeface="Arial"/>
              <a:buChar char="•"/>
              <a:defRPr sz="2000"/>
            </a:pPr>
            <a:r>
              <a:t>Elde edilmesi kolay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085850" lvl="1" indent="-342900">
              <a:lnSpc>
                <a:spcPct val="150000"/>
              </a:lnSpc>
              <a:buSzPct val="100000"/>
              <a:buFont typeface="Arial"/>
              <a:buChar char="•"/>
              <a:defRPr sz="2000"/>
            </a:pPr>
            <a:r>
              <a:t>Ucuz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000"/>
            </a:pPr>
            <a:r>
              <a:t>Sanayide çok tercih edilir! Son yıllarda yasaklanması yaygınlaşıyor</a:t>
            </a:r>
          </a:p>
        </p:txBody>
      </p:sp>
      <p:sp>
        <p:nvSpPr>
          <p:cNvPr id="273" name="Rectangle 2"/>
          <p:cNvSpPr txBox="1"/>
          <p:nvPr/>
        </p:nvSpPr>
        <p:spPr>
          <a:xfrm>
            <a:off x="685800" y="637332"/>
            <a:ext cx="7772400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905255">
              <a:defRPr sz="4356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ASBESTOZİS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7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Metal kaplamacılık…"/>
          <p:cNvSpPr txBox="1">
            <a:spLocks noGrp="1"/>
          </p:cNvSpPr>
          <p:nvPr>
            <p:ph type="body" sz="half" idx="1"/>
          </p:nvPr>
        </p:nvSpPr>
        <p:spPr>
          <a:xfrm>
            <a:off x="4596606" y="1778000"/>
            <a:ext cx="3814763" cy="4114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Metal kaplamacılık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Motorlu araç sanayii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Elektrikçilik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Marangozluk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Yapı işçiliği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Kazan operatörlüğü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Dökümcülük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Dok işçiliği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Makine ve yedek parça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Badanacı, dekoratör vs...</a:t>
            </a:r>
          </a:p>
        </p:txBody>
      </p:sp>
      <p:pic>
        <p:nvPicPr>
          <p:cNvPr id="278" name="Object 11" descr="Object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2631" y="1778000"/>
            <a:ext cx="3627438" cy="4114800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Rectangle 2"/>
          <p:cNvSpPr txBox="1"/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795527">
              <a:defRPr sz="3393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Asbest Maruziyetinin Yüksek Olduğu İşkolları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82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Rectangle 1"/>
          <p:cNvSpPr txBox="1"/>
          <p:nvPr/>
        </p:nvSpPr>
        <p:spPr>
          <a:xfrm>
            <a:off x="979735" y="1613098"/>
            <a:ext cx="4888981" cy="313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000" b="1"/>
            </a:pPr>
            <a:r>
              <a:t>Tanı:</a:t>
            </a:r>
          </a:p>
          <a:p>
            <a:pPr>
              <a:defRPr sz="2000"/>
            </a:pPr>
            <a:r>
              <a:t>Öykü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000"/>
            </a:pPr>
            <a:r>
              <a:t>Radyoloji: Bazal segmentlerde fibrozis irregüler opasiteler</a:t>
            </a:r>
          </a:p>
          <a:p>
            <a:pPr>
              <a:defRPr sz="2000" b="1"/>
            </a:pPr>
            <a:endParaRPr/>
          </a:p>
          <a:p>
            <a:pPr>
              <a:defRPr sz="2000" b="1"/>
            </a:pPr>
            <a:r>
              <a:t>Tedavi:</a:t>
            </a:r>
          </a:p>
          <a:p>
            <a:pPr>
              <a:defRPr sz="2000"/>
            </a:pPr>
            <a:r>
              <a:t>Etkin tedavi mevcut değil – koruyucu tedbirler önemli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000"/>
            </a:pPr>
            <a:r>
              <a:t>Plevral kalınlaşma, kalsifikasyon ve plaklar tedavi gerektirmez</a:t>
            </a:r>
          </a:p>
        </p:txBody>
      </p:sp>
      <p:pic>
        <p:nvPicPr>
          <p:cNvPr id="28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57912" y="922708"/>
            <a:ext cx="2432946" cy="4875821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Rectangle 2"/>
          <p:cNvSpPr txBox="1"/>
          <p:nvPr/>
        </p:nvSpPr>
        <p:spPr>
          <a:xfrm>
            <a:off x="546100" y="465137"/>
            <a:ext cx="7772400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36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ASBESTOZİS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8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Benign asbest plörezisi…"/>
          <p:cNvSpPr txBox="1">
            <a:spLocks noGrp="1"/>
          </p:cNvSpPr>
          <p:nvPr>
            <p:ph type="body" sz="half" idx="1"/>
          </p:nvPr>
        </p:nvSpPr>
        <p:spPr>
          <a:xfrm>
            <a:off x="685800" y="1295400"/>
            <a:ext cx="5110163" cy="486990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spcBef>
                <a:spcPts val="500"/>
              </a:spcBef>
              <a:defRPr sz="2300"/>
            </a:pPr>
            <a:r>
              <a:t>Benign asbest plörezisi</a:t>
            </a:r>
            <a:endParaRPr sz="2800"/>
          </a:p>
          <a:p>
            <a:pPr marL="285750" lvl="1" indent="171450">
              <a:lnSpc>
                <a:spcPct val="81000"/>
              </a:lnSpc>
              <a:spcBef>
                <a:spcPts val="400"/>
              </a:spcBef>
              <a:buSzTx/>
              <a:buNone/>
              <a:defRPr sz="2000"/>
            </a:pPr>
            <a:r>
              <a:t>maruziyetten itibaren</a:t>
            </a:r>
            <a:endParaRPr sz="2300"/>
          </a:p>
          <a:p>
            <a:pPr marL="285750" lvl="1" indent="171450">
              <a:lnSpc>
                <a:spcPct val="81000"/>
              </a:lnSpc>
              <a:spcBef>
                <a:spcPts val="400"/>
              </a:spcBef>
              <a:buSzTx/>
              <a:buNone/>
              <a:defRPr sz="2000"/>
            </a:pPr>
            <a:r>
              <a:t>en erken ortaya çıkar</a:t>
            </a:r>
            <a:endParaRPr sz="2300"/>
          </a:p>
          <a:p>
            <a:pPr>
              <a:lnSpc>
                <a:spcPct val="81000"/>
              </a:lnSpc>
              <a:spcBef>
                <a:spcPts val="500"/>
              </a:spcBef>
              <a:defRPr sz="2300"/>
            </a:pPr>
            <a:r>
              <a:t>Benign plevral plaklar </a:t>
            </a:r>
            <a:endParaRPr sz="2700"/>
          </a:p>
          <a:p>
            <a:pPr marL="285750" lvl="1" indent="171450">
              <a:lnSpc>
                <a:spcPct val="81000"/>
              </a:lnSpc>
              <a:spcBef>
                <a:spcPts val="400"/>
              </a:spcBef>
              <a:buSzTx/>
              <a:buNone/>
              <a:defRPr sz="2000"/>
            </a:pPr>
            <a:r>
              <a:t>En sık görülen lezyonlar</a:t>
            </a:r>
            <a:endParaRPr sz="2300"/>
          </a:p>
          <a:p>
            <a:pPr marL="285750" lvl="1" indent="171450">
              <a:lnSpc>
                <a:spcPct val="81000"/>
              </a:lnSpc>
              <a:spcBef>
                <a:spcPts val="400"/>
              </a:spcBef>
              <a:buSzTx/>
              <a:buNone/>
              <a:defRPr sz="2000"/>
            </a:pPr>
            <a:r>
              <a:t>Apeksler ve kostofrenik</a:t>
            </a:r>
            <a:endParaRPr sz="2400"/>
          </a:p>
          <a:p>
            <a:pPr marL="285750" lvl="1" indent="171450">
              <a:lnSpc>
                <a:spcPct val="81000"/>
              </a:lnSpc>
              <a:spcBef>
                <a:spcPts val="400"/>
              </a:spcBef>
              <a:buSzTx/>
              <a:buNone/>
              <a:defRPr sz="2000"/>
            </a:pPr>
            <a:r>
              <a:t>sinüsler korunmuş</a:t>
            </a:r>
            <a:endParaRPr sz="2300"/>
          </a:p>
          <a:p>
            <a:pPr>
              <a:lnSpc>
                <a:spcPct val="81000"/>
              </a:lnSpc>
              <a:spcBef>
                <a:spcPts val="500"/>
              </a:spcBef>
              <a:defRPr sz="2300"/>
            </a:pPr>
            <a:r>
              <a:t>Diffüz plevral kalınlaşma:</a:t>
            </a:r>
            <a:endParaRPr sz="2700"/>
          </a:p>
          <a:p>
            <a:pPr marL="742950" lvl="1" indent="-285750">
              <a:lnSpc>
                <a:spcPct val="81000"/>
              </a:lnSpc>
              <a:spcBef>
                <a:spcPts val="400"/>
              </a:spcBef>
              <a:defRPr sz="2000"/>
            </a:pPr>
            <a:r>
              <a:t>Kostofrenik sinüsü kapatır</a:t>
            </a:r>
            <a:endParaRPr sz="2300"/>
          </a:p>
          <a:p>
            <a:pPr marL="742950" lvl="1" indent="-285750">
              <a:lnSpc>
                <a:spcPct val="81000"/>
              </a:lnSpc>
              <a:spcBef>
                <a:spcPts val="400"/>
              </a:spcBef>
              <a:defRPr sz="2000"/>
            </a:pPr>
            <a:r>
              <a:t>MPM ayırıcı tanı gerekir</a:t>
            </a:r>
            <a:endParaRPr sz="2300"/>
          </a:p>
          <a:p>
            <a:pPr marL="742950" lvl="1" indent="-285750">
              <a:lnSpc>
                <a:spcPct val="81000"/>
              </a:lnSpc>
              <a:spcBef>
                <a:spcPts val="400"/>
              </a:spcBef>
              <a:defRPr sz="2000"/>
            </a:pPr>
            <a:r>
              <a:t>Mediyastinal plevra tutulumu (-)</a:t>
            </a:r>
            <a:endParaRPr sz="2300"/>
          </a:p>
          <a:p>
            <a:pPr>
              <a:lnSpc>
                <a:spcPct val="81000"/>
              </a:lnSpc>
              <a:spcBef>
                <a:spcPts val="500"/>
              </a:spcBef>
              <a:defRPr sz="2300"/>
            </a:pPr>
            <a:r>
              <a:t>Asbestoz plörezi-Mezotelyoma ayrımında; torasentez, ileri invaziv yöntemler, plevra biyopsisi / medikal torakoskopi / VATS / Açık cerrahi..</a:t>
            </a:r>
          </a:p>
        </p:txBody>
      </p:sp>
      <p:pic>
        <p:nvPicPr>
          <p:cNvPr id="290" name="Object 4" descr="Object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54700" y="1244600"/>
            <a:ext cx="2667000" cy="251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67859" y="3835400"/>
            <a:ext cx="1640682" cy="2019300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Rectangle 2"/>
          <p:cNvSpPr txBox="1"/>
          <p:nvPr/>
        </p:nvSpPr>
        <p:spPr>
          <a:xfrm>
            <a:off x="685800" y="274638"/>
            <a:ext cx="77724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Asbeste Bağlı Plevra Hastalıkları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95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Epidemiyoloji…"/>
          <p:cNvSpPr txBox="1">
            <a:spLocks noGrp="1"/>
          </p:cNvSpPr>
          <p:nvPr>
            <p:ph type="body" sz="half" idx="1"/>
          </p:nvPr>
        </p:nvSpPr>
        <p:spPr>
          <a:xfrm>
            <a:off x="673100" y="1739900"/>
            <a:ext cx="4343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1000"/>
              </a:lnSpc>
              <a:spcBef>
                <a:spcPts val="600"/>
              </a:spcBef>
              <a:defRPr sz="2500"/>
            </a:pPr>
            <a:r>
              <a:t>Epidemiyoloji</a:t>
            </a:r>
            <a:endParaRPr sz="2900"/>
          </a:p>
          <a:p>
            <a:pPr marL="742950" lvl="1" indent="-285750">
              <a:lnSpc>
                <a:spcPct val="81000"/>
              </a:lnSpc>
              <a:spcBef>
                <a:spcPts val="500"/>
              </a:spcBef>
              <a:defRPr sz="2200"/>
            </a:pPr>
            <a:r>
              <a:t>Asbest ile çevresel ya da mesleksel temas (ortalama 20 yıl)</a:t>
            </a:r>
            <a:endParaRPr sz="2500"/>
          </a:p>
          <a:p>
            <a:pPr marL="742950" lvl="1" indent="-285750">
              <a:lnSpc>
                <a:spcPct val="81000"/>
              </a:lnSpc>
              <a:spcBef>
                <a:spcPts val="500"/>
              </a:spcBef>
              <a:defRPr sz="2200"/>
            </a:pPr>
            <a:r>
              <a:t>Türkiye’de erionit!</a:t>
            </a:r>
            <a:endParaRPr sz="2500"/>
          </a:p>
          <a:p>
            <a:pPr marL="742950" lvl="1" indent="-285750">
              <a:lnSpc>
                <a:spcPct val="81000"/>
              </a:lnSpc>
              <a:spcBef>
                <a:spcPts val="500"/>
              </a:spcBef>
              <a:defRPr sz="2200"/>
            </a:pPr>
            <a:r>
              <a:t>Çevresel temas doğuştan başladığı için 50-55 yaş</a:t>
            </a:r>
            <a:endParaRPr sz="2500"/>
          </a:p>
          <a:p>
            <a:pPr marL="742950" lvl="1" indent="-285750">
              <a:lnSpc>
                <a:spcPct val="81000"/>
              </a:lnSpc>
              <a:spcBef>
                <a:spcPts val="500"/>
              </a:spcBef>
              <a:defRPr sz="2200"/>
            </a:pPr>
            <a:r>
              <a:t>Mesleki temasta daha geç 65-70 yaş</a:t>
            </a:r>
            <a:endParaRPr sz="2500"/>
          </a:p>
          <a:p>
            <a:pPr marL="342900" indent="-342900">
              <a:lnSpc>
                <a:spcPct val="81000"/>
              </a:lnSpc>
              <a:spcBef>
                <a:spcPts val="600"/>
              </a:spcBef>
              <a:defRPr sz="2500"/>
            </a:pPr>
            <a:r>
              <a:t>Klinik</a:t>
            </a:r>
            <a:endParaRPr sz="2900"/>
          </a:p>
          <a:p>
            <a:pPr marL="742950" lvl="1" indent="-285750">
              <a:lnSpc>
                <a:spcPct val="81000"/>
              </a:lnSpc>
              <a:spcBef>
                <a:spcPts val="500"/>
              </a:spcBef>
              <a:defRPr sz="2200"/>
            </a:pPr>
            <a:r>
              <a:t>Nefes darlığı, göğüs ağrısı, kilo kaybı, iştahsızlık...</a:t>
            </a:r>
          </a:p>
        </p:txBody>
      </p:sp>
      <p:pic>
        <p:nvPicPr>
          <p:cNvPr id="297" name="Object 4" descr="Object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51500" y="1333500"/>
            <a:ext cx="2838032" cy="21390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Object 5" descr="Object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51500" y="3644900"/>
            <a:ext cx="2838032" cy="2153489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Rectangle 2"/>
          <p:cNvSpPr txBox="1"/>
          <p:nvPr/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Diffüz Malign Plevral Mezotelioma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02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Rectangle 1"/>
          <p:cNvSpPr txBox="1"/>
          <p:nvPr/>
        </p:nvSpPr>
        <p:spPr>
          <a:xfrm>
            <a:off x="846447" y="1913656"/>
            <a:ext cx="7374558" cy="359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000"/>
            </a:pPr>
            <a:r>
              <a:t>Akciğerlerde demir tozları ve demir oksit tozlarının depolanması sonucu ortaya çıkar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000"/>
            </a:pPr>
            <a:r>
              <a:t>Akciğerlerde ≤ 2 mm çapında amfizemle çevrili demir depo alanları görülür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000"/>
            </a:pPr>
            <a:r>
              <a:t>Zayıf fibrotik reaksiyon mevcuttur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000"/>
            </a:pPr>
            <a:r>
              <a:t>Mikroskopide  damar endotelinde ve makrofajlar içinde demir depolanması görülebilir</a:t>
            </a:r>
          </a:p>
        </p:txBody>
      </p:sp>
      <p:sp>
        <p:nvSpPr>
          <p:cNvPr id="304" name="Rectangle 2"/>
          <p:cNvSpPr txBox="1"/>
          <p:nvPr/>
        </p:nvSpPr>
        <p:spPr>
          <a:xfrm>
            <a:off x="685800" y="798736"/>
            <a:ext cx="7772400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36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SİDEROZİS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07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Rectangle 1"/>
          <p:cNvSpPr txBox="1"/>
          <p:nvPr/>
        </p:nvSpPr>
        <p:spPr>
          <a:xfrm>
            <a:off x="831651" y="619338"/>
            <a:ext cx="8136906" cy="3575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lnSpc>
                <a:spcPct val="150000"/>
              </a:lnSpc>
              <a:defRPr sz="2000" b="1" u="sng"/>
            </a:pPr>
            <a:endParaRPr/>
          </a:p>
          <a:p>
            <a:pPr>
              <a:lnSpc>
                <a:spcPct val="150000"/>
              </a:lnSpc>
              <a:defRPr sz="2000" b="1" u="sng"/>
            </a:pPr>
            <a:r>
              <a:t>Riskli iş kolları: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000"/>
            </a:pPr>
            <a:r>
              <a:t>Demir madenciliği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000"/>
            </a:pPr>
            <a:r>
              <a:t>Kaynakçılık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50000"/>
              </a:lnSpc>
              <a:defRPr sz="2000" b="1" u="sng"/>
            </a:pPr>
            <a:r>
              <a:t>Klinik 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000"/>
            </a:pPr>
            <a:r>
              <a:t>Efor dispnesi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000"/>
            </a:pPr>
            <a:r>
              <a:t>Hafif - orta şiddette obstrüktif tip solunum fonksiyon bozukluğu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İçerik Yer Tutucusu 5"/>
          <p:cNvSpPr txBox="1"/>
          <p:nvPr/>
        </p:nvSpPr>
        <p:spPr>
          <a:xfrm>
            <a:off x="849341" y="3846545"/>
            <a:ext cx="8229601" cy="2811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318897" indent="-318897" defTabSz="850391">
              <a:spcBef>
                <a:spcPts val="400"/>
              </a:spcBef>
              <a:defRPr sz="1860" b="1" u="sng"/>
            </a:pPr>
            <a:r>
              <a:t>Tanı:</a:t>
            </a:r>
          </a:p>
          <a:p>
            <a:pPr marL="318897" indent="-318897" defTabSz="850391">
              <a:spcBef>
                <a:spcPts val="400"/>
              </a:spcBef>
              <a:buSzPct val="100000"/>
              <a:buFont typeface="Arial"/>
              <a:buChar char="•"/>
              <a:defRPr sz="1860"/>
            </a:pPr>
            <a:r>
              <a:t>Öykü</a:t>
            </a:r>
          </a:p>
          <a:p>
            <a:pPr marL="318897" indent="-318897" defTabSz="850391">
              <a:spcBef>
                <a:spcPts val="400"/>
              </a:spcBef>
              <a:buSzPct val="100000"/>
              <a:buFont typeface="Arial"/>
              <a:buChar char="•"/>
              <a:defRPr sz="1860"/>
            </a:pPr>
            <a:r>
              <a:t>Radyoloji; akciğerlerde yaygın mikronodüller</a:t>
            </a:r>
          </a:p>
          <a:p>
            <a:pPr marL="318897" indent="-318897" defTabSz="850391">
              <a:spcBef>
                <a:spcPts val="400"/>
              </a:spcBef>
              <a:buSzPct val="100000"/>
              <a:buFont typeface="Arial"/>
              <a:buChar char="•"/>
              <a:defRPr sz="1860"/>
            </a:pPr>
            <a:endParaRPr/>
          </a:p>
          <a:p>
            <a:pPr marL="318897" indent="-318897" defTabSz="850391">
              <a:spcBef>
                <a:spcPts val="400"/>
              </a:spcBef>
              <a:defRPr sz="1860" b="1" u="sng"/>
            </a:pPr>
            <a:r>
              <a:t>Tedavi:</a:t>
            </a:r>
          </a:p>
          <a:p>
            <a:pPr marL="318897" indent="-318897" defTabSz="850391">
              <a:spcBef>
                <a:spcPts val="400"/>
              </a:spcBef>
              <a:buSzPct val="100000"/>
              <a:buFont typeface="Arial"/>
              <a:buChar char="•"/>
              <a:defRPr sz="1860"/>
            </a:pPr>
            <a:r>
              <a:t>Özgün tedavi yok</a:t>
            </a:r>
          </a:p>
          <a:p>
            <a:pPr marL="318897" indent="-318897" defTabSz="850391">
              <a:spcBef>
                <a:spcPts val="400"/>
              </a:spcBef>
              <a:buSzPct val="100000"/>
              <a:buFont typeface="Arial"/>
              <a:buChar char="•"/>
              <a:defRPr sz="1860"/>
            </a:pPr>
            <a:r>
              <a:t>Semptomatik yaklaşım</a:t>
            </a:r>
          </a:p>
        </p:txBody>
      </p:sp>
      <p:sp>
        <p:nvSpPr>
          <p:cNvPr id="310" name="Rectangle 2"/>
          <p:cNvSpPr txBox="1"/>
          <p:nvPr/>
        </p:nvSpPr>
        <p:spPr>
          <a:xfrm>
            <a:off x="785842" y="274614"/>
            <a:ext cx="777240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36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SİDEROZİS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İşyerinde çeşitli maddelerle temas sonucu ortaya çıkarlar ya da alevlenirler…"/>
          <p:cNvSpPr txBox="1">
            <a:spLocks noGrp="1"/>
          </p:cNvSpPr>
          <p:nvPr>
            <p:ph type="body" sz="half" idx="1"/>
          </p:nvPr>
        </p:nvSpPr>
        <p:spPr>
          <a:xfrm>
            <a:off x="660400" y="2362200"/>
            <a:ext cx="8229600" cy="2572247"/>
          </a:xfrm>
          <a:prstGeom prst="rect">
            <a:avLst/>
          </a:prstGeom>
        </p:spPr>
        <p:txBody>
          <a:bodyPr/>
          <a:lstStyle/>
          <a:p>
            <a:r>
              <a:t>İşyerinde çeşitli maddelerle temas sonucu ortaya çıkarlar ya da alevlenirler</a:t>
            </a:r>
          </a:p>
          <a:p>
            <a:r>
              <a:t>Önlenebilirler</a:t>
            </a:r>
          </a:p>
          <a:p>
            <a:r>
              <a:t>Potansiyel olarak tazmin edilebilirler</a:t>
            </a:r>
          </a:p>
        </p:txBody>
      </p:sp>
      <p:sp>
        <p:nvSpPr>
          <p:cNvPr id="168" name="Rectangle 2"/>
          <p:cNvSpPr txBox="1"/>
          <p:nvPr/>
        </p:nvSpPr>
        <p:spPr>
          <a:xfrm>
            <a:off x="457200" y="8207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777240">
              <a:defRPr sz="3400" b="1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Mesleki Akciğer Hastalıklarının Genel Özellikleri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1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Dikdörtgen"/>
          <p:cNvSpPr/>
          <p:nvPr/>
        </p:nvSpPr>
        <p:spPr>
          <a:xfrm>
            <a:off x="2641600" y="1955800"/>
            <a:ext cx="3761979" cy="34084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15" name="Başlık 1"/>
          <p:cNvSpPr txBox="1"/>
          <p:nvPr/>
        </p:nvSpPr>
        <p:spPr>
          <a:xfrm>
            <a:off x="571500" y="2894820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859536">
              <a:defRPr sz="3384" b="1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ORGANİK TOZLARA BAĞLI AKCİĞER HASTALIKLARI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1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Rectangle 1"/>
          <p:cNvSpPr txBox="1"/>
          <p:nvPr/>
        </p:nvSpPr>
        <p:spPr>
          <a:xfrm>
            <a:off x="751136" y="2239541"/>
            <a:ext cx="8077201" cy="268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000"/>
            </a:pPr>
            <a:r>
              <a:t>Pamuk tozu solunması sonucu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000"/>
            </a:pPr>
            <a:r>
              <a:t>Pamuk tozu akciğerlerde  histamin benzeri madde salınımına yol açarak, akut bronkospazm gelişmesine neden olur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000"/>
            </a:pPr>
            <a:r>
              <a:t>Tablo birkaç saat içinde ortaya çıkar ve bir süre sonra düzelir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000"/>
            </a:pPr>
            <a:r>
              <a:t>Günlük mesaide tekrarlayan akut tablo, zamanla kronik hale gelir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000"/>
            </a:pPr>
            <a:r>
              <a:t>Akciğerlerde toz depolanması ve fibrotik reaksiyon mevcut değildir</a:t>
            </a:r>
          </a:p>
        </p:txBody>
      </p:sp>
      <p:sp>
        <p:nvSpPr>
          <p:cNvPr id="320" name="Rectangle 2"/>
          <p:cNvSpPr txBox="1"/>
          <p:nvPr/>
        </p:nvSpPr>
        <p:spPr>
          <a:xfrm>
            <a:off x="685800" y="722536"/>
            <a:ext cx="7772400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36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BİSSİNOZİS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2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Rectangle 1"/>
          <p:cNvSpPr txBox="1"/>
          <p:nvPr/>
        </p:nvSpPr>
        <p:spPr>
          <a:xfrm>
            <a:off x="872380" y="1330343"/>
            <a:ext cx="7399240" cy="496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000" b="1"/>
            </a:pPr>
            <a:r>
              <a:t>Riskli iş kolları</a:t>
            </a: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t>Pamuklu dokuma endüstirisi</a:t>
            </a: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t>Keten ve kenevir bitkisinden iplik, urgan vs. yapımı</a:t>
            </a:r>
          </a:p>
          <a:p>
            <a:pPr>
              <a:defRPr sz="2000" b="1"/>
            </a:pPr>
            <a:endParaRPr/>
          </a:p>
          <a:p>
            <a:pPr>
              <a:defRPr sz="2000" b="1"/>
            </a:pPr>
            <a:r>
              <a:t>Klinik</a:t>
            </a: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t>İşe başladıktan birkaç saat sonra gelişen akut bir nefes darlığı ve göğüste sıkışma hissi tipiktir.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t>Hafta başında işbaşı yapıldığında belirtiler en şiddetli (Pazartesi Hastalığı)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t>Kronik bronşit ve amfizem türü bir tablo gelişir.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t>Akut tablo sırasında akut hava açlığı mevcuttur.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t>Fizik muayenede; wheezing /ronkus ve raller duyulabilir.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t>Tablo kronikleştiğinde ise akciğerlerde raller duyulabilir. </a:t>
            </a: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t>Genellikle 10 yıl ve daha uzun süre pamuklu dokuma endüstrisinde çalışanlarda görülür.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t>Sigara hastalık gelişme riskini artırır. </a:t>
            </a:r>
          </a:p>
        </p:txBody>
      </p:sp>
      <p:sp>
        <p:nvSpPr>
          <p:cNvPr id="325" name="Rectangle 2"/>
          <p:cNvSpPr txBox="1"/>
          <p:nvPr/>
        </p:nvSpPr>
        <p:spPr>
          <a:xfrm>
            <a:off x="755576" y="465137"/>
            <a:ext cx="777240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36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BİSSİNOZİS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2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Rectangle 1"/>
          <p:cNvSpPr txBox="1"/>
          <p:nvPr/>
        </p:nvSpPr>
        <p:spPr>
          <a:xfrm>
            <a:off x="685800" y="1630146"/>
            <a:ext cx="8096250" cy="359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800" b="1"/>
            </a:pPr>
            <a:r>
              <a:t>Tanı: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800"/>
            </a:pPr>
            <a:r>
              <a:t>Pazartesi sabahları ortaya çıkan belirtilerle seyreden tipik hastalık öyküsü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800"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800" b="1"/>
            </a:pPr>
            <a:r>
              <a:t>Tedavi:</a:t>
            </a:r>
          </a:p>
          <a:p>
            <a:pPr>
              <a:defRPr sz="2800"/>
            </a:pPr>
            <a:r>
              <a:t>Bronkodilatatör</a:t>
            </a:r>
          </a:p>
          <a:p>
            <a:pPr>
              <a:defRPr sz="2800"/>
            </a:pPr>
            <a:r>
              <a:t>Ek hastalıkların tedavisi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Rectangle 2"/>
          <p:cNvSpPr txBox="1"/>
          <p:nvPr/>
        </p:nvSpPr>
        <p:spPr>
          <a:xfrm>
            <a:off x="685800" y="620812"/>
            <a:ext cx="7772400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36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BİSSİNOZİS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3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Genellikle organik tozlara, hayvan proteinlerine verilen anormal immün yanıta bağlı diffüz parankimal akciğer hastalığı:…"/>
          <p:cNvSpPr txBox="1">
            <a:spLocks noGrp="1"/>
          </p:cNvSpPr>
          <p:nvPr>
            <p:ph type="body" idx="1"/>
          </p:nvPr>
        </p:nvSpPr>
        <p:spPr>
          <a:xfrm>
            <a:off x="889000" y="1905000"/>
            <a:ext cx="7938344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 Genellikle organik tozlara, hayvan proteinlerine verilen anormal immün yanıta bağlı diffüz parankimal akciğer hastalığı:</a:t>
            </a:r>
          </a:p>
          <a:p>
            <a:pPr marL="742950" lvl="1" indent="-285750">
              <a:spcBef>
                <a:spcPts val="500"/>
              </a:spcBef>
              <a:defRPr sz="2400"/>
            </a:pPr>
            <a:r>
              <a:t>Tekrarlayan antijen teması</a:t>
            </a:r>
            <a:endParaRPr sz="2800"/>
          </a:p>
          <a:p>
            <a:pPr marL="742950" lvl="1" indent="-285750">
              <a:spcBef>
                <a:spcPts val="500"/>
              </a:spcBef>
              <a:defRPr sz="2400"/>
            </a:pPr>
            <a:r>
              <a:t>İmmünolojik duyarlılaşma</a:t>
            </a:r>
            <a:endParaRPr sz="2800"/>
          </a:p>
          <a:p>
            <a:pPr marL="742950" lvl="1" indent="-285750">
              <a:spcBef>
                <a:spcPts val="500"/>
              </a:spcBef>
              <a:defRPr sz="2400"/>
            </a:pPr>
            <a:r>
              <a:t>Akciğerlerde lenfositten zengin granülomatöz inflamasyon</a:t>
            </a:r>
          </a:p>
        </p:txBody>
      </p:sp>
      <p:sp>
        <p:nvSpPr>
          <p:cNvPr id="335" name="Rectangle 2"/>
          <p:cNvSpPr txBox="1"/>
          <p:nvPr/>
        </p:nvSpPr>
        <p:spPr>
          <a:xfrm>
            <a:off x="457200" y="6048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Hipersensitivite Pnömonisi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3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Rectangle 4"/>
          <p:cNvSpPr txBox="1"/>
          <p:nvPr/>
        </p:nvSpPr>
        <p:spPr>
          <a:xfrm>
            <a:off x="927100" y="2084388"/>
            <a:ext cx="6019800" cy="3311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6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Mikroorganizmalar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lvl="1" indent="-34290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Bakteri, mantar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lnSpc>
                <a:spcPct val="90000"/>
              </a:lnSpc>
              <a:spcBef>
                <a:spcPts val="16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Endotoksinler</a:t>
            </a:r>
          </a:p>
          <a:p>
            <a:pPr marL="342900" indent="-342900">
              <a:lnSpc>
                <a:spcPct val="90000"/>
              </a:lnSpc>
              <a:spcBef>
                <a:spcPts val="16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Böcek kalıntıları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lnSpc>
                <a:spcPct val="90000"/>
              </a:lnSpc>
              <a:spcBef>
                <a:spcPts val="16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Bitki kalıntıları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lnSpc>
                <a:spcPct val="90000"/>
              </a:lnSpc>
              <a:spcBef>
                <a:spcPts val="16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İnsektisidler</a:t>
            </a:r>
          </a:p>
        </p:txBody>
      </p:sp>
      <p:sp>
        <p:nvSpPr>
          <p:cNvPr id="340" name="Rectangle 2"/>
          <p:cNvSpPr txBox="1"/>
          <p:nvPr/>
        </p:nvSpPr>
        <p:spPr>
          <a:xfrm>
            <a:off x="457200" y="655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0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ORGANİK TOZLARIN BİLEŞİMİ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4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Dikdörtgen"/>
          <p:cNvSpPr/>
          <p:nvPr/>
        </p:nvSpPr>
        <p:spPr>
          <a:xfrm>
            <a:off x="2648215" y="1892300"/>
            <a:ext cx="3847570" cy="35576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392" name="Group 51"/>
          <p:cNvGrpSpPr/>
          <p:nvPr/>
        </p:nvGrpSpPr>
        <p:grpSpPr>
          <a:xfrm>
            <a:off x="1346115" y="730117"/>
            <a:ext cx="6161887" cy="6227527"/>
            <a:chOff x="0" y="0"/>
            <a:chExt cx="6161886" cy="6227526"/>
          </a:xfrm>
        </p:grpSpPr>
        <p:grpSp>
          <p:nvGrpSpPr>
            <p:cNvPr id="390" name="Group 49"/>
            <p:cNvGrpSpPr/>
            <p:nvPr/>
          </p:nvGrpSpPr>
          <p:grpSpPr>
            <a:xfrm>
              <a:off x="4395" y="4563"/>
              <a:ext cx="6153097" cy="6222964"/>
              <a:chOff x="0" y="0"/>
              <a:chExt cx="6153096" cy="6222962"/>
            </a:xfrm>
          </p:grpSpPr>
          <p:grpSp>
            <p:nvGrpSpPr>
              <p:cNvPr id="347" name="Group 20"/>
              <p:cNvGrpSpPr/>
              <p:nvPr/>
            </p:nvGrpSpPr>
            <p:grpSpPr>
              <a:xfrm>
                <a:off x="0" y="0"/>
                <a:ext cx="2051033" cy="612404"/>
                <a:chOff x="0" y="0"/>
                <a:chExt cx="2051032" cy="612403"/>
              </a:xfrm>
            </p:grpSpPr>
            <p:sp>
              <p:nvSpPr>
                <p:cNvPr id="345" name="Rectangle 4"/>
                <p:cNvSpPr txBox="1"/>
                <p:nvPr/>
              </p:nvSpPr>
              <p:spPr>
                <a:xfrm>
                  <a:off x="62996" y="0"/>
                  <a:ext cx="1925041" cy="61240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t>Etken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46" name="Rectangle 19"/>
                <p:cNvSpPr/>
                <p:nvPr/>
              </p:nvSpPr>
              <p:spPr>
                <a:xfrm>
                  <a:off x="0" y="0"/>
                  <a:ext cx="2051033" cy="526304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</p:grpSp>
          <p:grpSp>
            <p:nvGrpSpPr>
              <p:cNvPr id="350" name="Group 22"/>
              <p:cNvGrpSpPr/>
              <p:nvPr/>
            </p:nvGrpSpPr>
            <p:grpSpPr>
              <a:xfrm>
                <a:off x="2051032" y="0"/>
                <a:ext cx="2051033" cy="612404"/>
                <a:chOff x="0" y="0"/>
                <a:chExt cx="2051032" cy="612403"/>
              </a:xfrm>
            </p:grpSpPr>
            <p:sp>
              <p:nvSpPr>
                <p:cNvPr id="348" name="Rectangle 5"/>
                <p:cNvSpPr txBox="1"/>
                <p:nvPr/>
              </p:nvSpPr>
              <p:spPr>
                <a:xfrm>
                  <a:off x="62996" y="0"/>
                  <a:ext cx="1925041" cy="61240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t>Kaynak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49" name="Rectangle 21"/>
                <p:cNvSpPr/>
                <p:nvPr/>
              </p:nvSpPr>
              <p:spPr>
                <a:xfrm>
                  <a:off x="0" y="0"/>
                  <a:ext cx="2051033" cy="526304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</p:grpSp>
          <p:grpSp>
            <p:nvGrpSpPr>
              <p:cNvPr id="353" name="Group 24"/>
              <p:cNvGrpSpPr/>
              <p:nvPr/>
            </p:nvGrpSpPr>
            <p:grpSpPr>
              <a:xfrm>
                <a:off x="4102064" y="0"/>
                <a:ext cx="2051033" cy="612404"/>
                <a:chOff x="0" y="0"/>
                <a:chExt cx="2051032" cy="612403"/>
              </a:xfrm>
            </p:grpSpPr>
            <p:sp>
              <p:nvSpPr>
                <p:cNvPr id="351" name="Rectangle 6"/>
                <p:cNvSpPr txBox="1"/>
                <p:nvPr/>
              </p:nvSpPr>
              <p:spPr>
                <a:xfrm>
                  <a:off x="62996" y="0"/>
                  <a:ext cx="1925041" cy="61240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t>Hastalık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52" name="Rectangle 23"/>
                <p:cNvSpPr/>
                <p:nvPr/>
              </p:nvSpPr>
              <p:spPr>
                <a:xfrm>
                  <a:off x="0" y="0"/>
                  <a:ext cx="2051033" cy="526304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</p:grpSp>
          <p:grpSp>
            <p:nvGrpSpPr>
              <p:cNvPr id="356" name="Group 26"/>
              <p:cNvGrpSpPr/>
              <p:nvPr/>
            </p:nvGrpSpPr>
            <p:grpSpPr>
              <a:xfrm>
                <a:off x="0" y="526303"/>
                <a:ext cx="2051033" cy="1400943"/>
                <a:chOff x="0" y="0"/>
                <a:chExt cx="2051032" cy="1400941"/>
              </a:xfrm>
            </p:grpSpPr>
            <p:sp>
              <p:nvSpPr>
                <p:cNvPr id="354" name="Rectangle 7"/>
                <p:cNvSpPr txBox="1"/>
                <p:nvPr/>
              </p:nvSpPr>
              <p:spPr>
                <a:xfrm>
                  <a:off x="62995" y="0"/>
                  <a:ext cx="1925042" cy="136040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Termofilik Aktinomiçesler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 i="1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Faeni rectivirgula (Micropolyspora faeni)</a:t>
                  </a:r>
                </a:p>
                <a:p>
                  <a:pPr algn="just">
                    <a:defRPr sz="1200" i="1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Thermoactinomyces Vulgaris, T viridis, Tsacharii,T Candidus</a:t>
                  </a:r>
                </a:p>
              </p:txBody>
            </p:sp>
            <p:sp>
              <p:nvSpPr>
                <p:cNvPr id="355" name="Rectangle 25"/>
                <p:cNvSpPr/>
                <p:nvPr/>
              </p:nvSpPr>
              <p:spPr>
                <a:xfrm>
                  <a:off x="-1" y="0"/>
                  <a:ext cx="2051034" cy="1400942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</p:grpSp>
          <p:grpSp>
            <p:nvGrpSpPr>
              <p:cNvPr id="359" name="Group 28"/>
              <p:cNvGrpSpPr/>
              <p:nvPr/>
            </p:nvGrpSpPr>
            <p:grpSpPr>
              <a:xfrm>
                <a:off x="2051032" y="526303"/>
                <a:ext cx="2051033" cy="1400943"/>
                <a:chOff x="0" y="0"/>
                <a:chExt cx="2051032" cy="1400941"/>
              </a:xfrm>
            </p:grpSpPr>
            <p:sp>
              <p:nvSpPr>
                <p:cNvPr id="357" name="Rectangle 8"/>
                <p:cNvSpPr txBox="1"/>
                <p:nvPr/>
              </p:nvSpPr>
              <p:spPr>
                <a:xfrm>
                  <a:off x="62995" y="0"/>
                  <a:ext cx="1925042" cy="61240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t>Küflü  bitki içerisinde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58" name="Rectangle 27"/>
                <p:cNvSpPr/>
                <p:nvPr/>
              </p:nvSpPr>
              <p:spPr>
                <a:xfrm>
                  <a:off x="-1" y="0"/>
                  <a:ext cx="2051034" cy="1400942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</p:grpSp>
          <p:grpSp>
            <p:nvGrpSpPr>
              <p:cNvPr id="362" name="Group 30"/>
              <p:cNvGrpSpPr/>
              <p:nvPr/>
            </p:nvGrpSpPr>
            <p:grpSpPr>
              <a:xfrm>
                <a:off x="4102064" y="526303"/>
                <a:ext cx="2051033" cy="1400943"/>
                <a:chOff x="0" y="0"/>
                <a:chExt cx="2051032" cy="1400941"/>
              </a:xfrm>
            </p:grpSpPr>
            <p:sp>
              <p:nvSpPr>
                <p:cNvPr id="360" name="Rectangle 9"/>
                <p:cNvSpPr txBox="1"/>
                <p:nvPr/>
              </p:nvSpPr>
              <p:spPr>
                <a:xfrm>
                  <a:off x="62995" y="0"/>
                  <a:ext cx="1925042" cy="9969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Çiftçi akciğeri,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Mantar işçisi akciğeri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Ventilasyon pnömonisi</a:t>
                  </a: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Bagassozis</a:t>
                  </a:r>
                </a:p>
              </p:txBody>
            </p:sp>
            <p:sp>
              <p:nvSpPr>
                <p:cNvPr id="361" name="Rectangle 29"/>
                <p:cNvSpPr/>
                <p:nvPr/>
              </p:nvSpPr>
              <p:spPr>
                <a:xfrm>
                  <a:off x="-1" y="0"/>
                  <a:ext cx="2051034" cy="1400942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</p:grpSp>
          <p:grpSp>
            <p:nvGrpSpPr>
              <p:cNvPr id="365" name="Group 32"/>
              <p:cNvGrpSpPr/>
              <p:nvPr/>
            </p:nvGrpSpPr>
            <p:grpSpPr>
              <a:xfrm>
                <a:off x="0" y="1927245"/>
                <a:ext cx="2051033" cy="2275580"/>
                <a:chOff x="0" y="0"/>
                <a:chExt cx="2051032" cy="2275579"/>
              </a:xfrm>
            </p:grpSpPr>
            <p:sp>
              <p:nvSpPr>
                <p:cNvPr id="363" name="Rectangle 10"/>
                <p:cNvSpPr txBox="1"/>
                <p:nvPr/>
              </p:nvSpPr>
              <p:spPr>
                <a:xfrm>
                  <a:off x="62995" y="0"/>
                  <a:ext cx="1925042" cy="208728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Mantarlar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 i="1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Alternaria </a:t>
                  </a:r>
                  <a:r>
                    <a:rPr i="0"/>
                    <a:t>spp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 i="1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Aspergillus </a:t>
                  </a:r>
                  <a:r>
                    <a:rPr i="0"/>
                    <a:t>spp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 i="1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Cephalosporium </a:t>
                  </a:r>
                  <a:r>
                    <a:rPr i="0"/>
                    <a:t>spp</a:t>
                  </a:r>
                  <a:r>
                    <a:t>.</a:t>
                  </a:r>
                </a:p>
                <a:p>
                  <a:pPr algn="just">
                    <a:defRPr sz="1200" i="1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Cryptostroma corticale</a:t>
                  </a:r>
                </a:p>
                <a:p>
                  <a:pPr algn="just">
                    <a:defRPr sz="1200" i="1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 </a:t>
                  </a:r>
                </a:p>
                <a:p>
                  <a:pPr algn="just">
                    <a:defRPr sz="1200" i="1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Penicillium caseii</a:t>
                  </a:r>
                </a:p>
                <a:p>
                  <a:pPr algn="just">
                    <a:defRPr sz="1200" i="1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Penicillium frequentans</a:t>
                  </a:r>
                </a:p>
                <a:p>
                  <a:pPr algn="just">
                    <a:defRPr sz="1200" i="1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Pullularia </a:t>
                  </a:r>
                  <a:r>
                    <a:rPr i="0"/>
                    <a:t>spp.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 i="1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Tricosporon cutaneum</a:t>
                  </a:r>
                </a:p>
              </p:txBody>
            </p:sp>
            <p:sp>
              <p:nvSpPr>
                <p:cNvPr id="364" name="Rectangle 31"/>
                <p:cNvSpPr/>
                <p:nvPr/>
              </p:nvSpPr>
              <p:spPr>
                <a:xfrm>
                  <a:off x="-1" y="0"/>
                  <a:ext cx="2051034" cy="227558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</p:grpSp>
          <p:grpSp>
            <p:nvGrpSpPr>
              <p:cNvPr id="368" name="Group 34"/>
              <p:cNvGrpSpPr/>
              <p:nvPr/>
            </p:nvGrpSpPr>
            <p:grpSpPr>
              <a:xfrm>
                <a:off x="2051032" y="1927245"/>
                <a:ext cx="2051033" cy="2429608"/>
                <a:chOff x="0" y="0"/>
                <a:chExt cx="2051032" cy="2429607"/>
              </a:xfrm>
            </p:grpSpPr>
            <p:sp>
              <p:nvSpPr>
                <p:cNvPr id="366" name="Rectangle 11"/>
                <p:cNvSpPr txBox="1"/>
                <p:nvPr/>
              </p:nvSpPr>
              <p:spPr>
                <a:xfrm>
                  <a:off x="62996" y="0"/>
                  <a:ext cx="1925041" cy="24296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 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Küflü  ağaç parçacıkları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Küflü  arpa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durgun  su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Islak akağaç kabuğu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 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Peynir küfü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Mantar tozları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Küflü tahta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Ev tozu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 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67" name="Rectangle 33"/>
                <p:cNvSpPr/>
                <p:nvPr/>
              </p:nvSpPr>
              <p:spPr>
                <a:xfrm>
                  <a:off x="0" y="0"/>
                  <a:ext cx="2051033" cy="227558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</p:grpSp>
          <p:grpSp>
            <p:nvGrpSpPr>
              <p:cNvPr id="371" name="Group 36"/>
              <p:cNvGrpSpPr/>
              <p:nvPr/>
            </p:nvGrpSpPr>
            <p:grpSpPr>
              <a:xfrm>
                <a:off x="4102064" y="1927245"/>
                <a:ext cx="2051033" cy="2275580"/>
                <a:chOff x="0" y="0"/>
                <a:chExt cx="2051032" cy="2275579"/>
              </a:xfrm>
            </p:grpSpPr>
            <p:sp>
              <p:nvSpPr>
                <p:cNvPr id="369" name="Rectangle 12"/>
                <p:cNvSpPr txBox="1"/>
                <p:nvPr/>
              </p:nvSpPr>
              <p:spPr>
                <a:xfrm>
                  <a:off x="62995" y="0"/>
                  <a:ext cx="1925042" cy="224788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 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Tahta işçisi hastalığı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Arpa iţçisi akciğeri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Hipersensitivite pnömonisi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Akağaç kabuğu soyanların hastalığı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Peynir işçisi akciğeri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Suberosis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Sequoiosis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Yaz tipi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70" name="Rectangle 35"/>
                <p:cNvSpPr/>
                <p:nvPr/>
              </p:nvSpPr>
              <p:spPr>
                <a:xfrm>
                  <a:off x="-1" y="0"/>
                  <a:ext cx="2051034" cy="227558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</p:grpSp>
          <p:grpSp>
            <p:nvGrpSpPr>
              <p:cNvPr id="374" name="Group 38"/>
              <p:cNvGrpSpPr/>
              <p:nvPr/>
            </p:nvGrpSpPr>
            <p:grpSpPr>
              <a:xfrm>
                <a:off x="0" y="4202824"/>
                <a:ext cx="2051033" cy="1339286"/>
                <a:chOff x="0" y="0"/>
                <a:chExt cx="2051032" cy="1339285"/>
              </a:xfrm>
            </p:grpSpPr>
            <p:sp>
              <p:nvSpPr>
                <p:cNvPr id="372" name="Rectangle 13"/>
                <p:cNvSpPr txBox="1"/>
                <p:nvPr/>
              </p:nvSpPr>
              <p:spPr>
                <a:xfrm>
                  <a:off x="62996" y="0"/>
                  <a:ext cx="1925041" cy="13392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Hayvan proteinleri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 Kuţ proteinleri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İnek proteinleri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 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Fare idrar proteinleri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73" name="Rectangle 37"/>
                <p:cNvSpPr/>
                <p:nvPr/>
              </p:nvSpPr>
              <p:spPr>
                <a:xfrm>
                  <a:off x="0" y="0"/>
                  <a:ext cx="2051033" cy="1226014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</p:grpSp>
          <p:grpSp>
            <p:nvGrpSpPr>
              <p:cNvPr id="377" name="Group 40"/>
              <p:cNvGrpSpPr/>
              <p:nvPr/>
            </p:nvGrpSpPr>
            <p:grpSpPr>
              <a:xfrm>
                <a:off x="2051032" y="4202824"/>
                <a:ext cx="2051033" cy="1339286"/>
                <a:chOff x="0" y="0"/>
                <a:chExt cx="2051032" cy="1339285"/>
              </a:xfrm>
            </p:grpSpPr>
            <p:sp>
              <p:nvSpPr>
                <p:cNvPr id="375" name="Rectangle 14"/>
                <p:cNvSpPr txBox="1"/>
                <p:nvPr/>
              </p:nvSpPr>
              <p:spPr>
                <a:xfrm>
                  <a:off x="62996" y="0"/>
                  <a:ext cx="1925041" cy="13392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 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Kuş tozları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ahır gübresi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 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Hayvan idrarı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76" name="Rectangle 39"/>
                <p:cNvSpPr/>
                <p:nvPr/>
              </p:nvSpPr>
              <p:spPr>
                <a:xfrm>
                  <a:off x="0" y="0"/>
                  <a:ext cx="2051033" cy="1226014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</p:grpSp>
          <p:grpSp>
            <p:nvGrpSpPr>
              <p:cNvPr id="380" name="Group 42"/>
              <p:cNvGrpSpPr/>
              <p:nvPr/>
            </p:nvGrpSpPr>
            <p:grpSpPr>
              <a:xfrm>
                <a:off x="4102064" y="4202824"/>
                <a:ext cx="2051033" cy="1521006"/>
                <a:chOff x="0" y="0"/>
                <a:chExt cx="2051032" cy="1521005"/>
              </a:xfrm>
            </p:grpSpPr>
            <p:sp>
              <p:nvSpPr>
                <p:cNvPr id="378" name="Rectangle 15"/>
                <p:cNvSpPr txBox="1"/>
                <p:nvPr/>
              </p:nvSpPr>
              <p:spPr>
                <a:xfrm>
                  <a:off x="62996" y="0"/>
                  <a:ext cx="1925041" cy="152100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 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Kuţ besleyicisi akciğeri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Gübre temizleyicisi akciğeri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Laboratuar teknisyenleri akciğeri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79" name="Rectangle 41"/>
                <p:cNvSpPr/>
                <p:nvPr/>
              </p:nvSpPr>
              <p:spPr>
                <a:xfrm>
                  <a:off x="0" y="0"/>
                  <a:ext cx="2051033" cy="1226014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</p:grpSp>
          <p:grpSp>
            <p:nvGrpSpPr>
              <p:cNvPr id="383" name="Group 44"/>
              <p:cNvGrpSpPr/>
              <p:nvPr/>
            </p:nvGrpSpPr>
            <p:grpSpPr>
              <a:xfrm>
                <a:off x="0" y="5428838"/>
                <a:ext cx="2051033" cy="701232"/>
                <a:chOff x="0" y="0"/>
                <a:chExt cx="2051032" cy="701230"/>
              </a:xfrm>
            </p:grpSpPr>
            <p:sp>
              <p:nvSpPr>
                <p:cNvPr id="381" name="Rectangle 16"/>
                <p:cNvSpPr txBox="1"/>
                <p:nvPr/>
              </p:nvSpPr>
              <p:spPr>
                <a:xfrm>
                  <a:off x="62995" y="0"/>
                  <a:ext cx="1925042" cy="63352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Böcek proteinleri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 i="1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Sitophilus granarius</a:t>
                  </a:r>
                </a:p>
              </p:txBody>
            </p:sp>
            <p:sp>
              <p:nvSpPr>
                <p:cNvPr id="382" name="Rectangle 43"/>
                <p:cNvSpPr/>
                <p:nvPr/>
              </p:nvSpPr>
              <p:spPr>
                <a:xfrm>
                  <a:off x="-1" y="0"/>
                  <a:ext cx="2051034" cy="701232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</p:grpSp>
          <p:grpSp>
            <p:nvGrpSpPr>
              <p:cNvPr id="386" name="Group 46"/>
              <p:cNvGrpSpPr/>
              <p:nvPr/>
            </p:nvGrpSpPr>
            <p:grpSpPr>
              <a:xfrm>
                <a:off x="2051032" y="5428838"/>
                <a:ext cx="2051033" cy="794125"/>
                <a:chOff x="0" y="0"/>
                <a:chExt cx="2051032" cy="794124"/>
              </a:xfrm>
            </p:grpSpPr>
            <p:sp>
              <p:nvSpPr>
                <p:cNvPr id="384" name="Rectangle 17"/>
                <p:cNvSpPr txBox="1"/>
                <p:nvPr/>
              </p:nvSpPr>
              <p:spPr>
                <a:xfrm>
                  <a:off x="62996" y="0"/>
                  <a:ext cx="1925041" cy="7941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 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Küflü tahıl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85" name="Rectangle 45"/>
                <p:cNvSpPr/>
                <p:nvPr/>
              </p:nvSpPr>
              <p:spPr>
                <a:xfrm>
                  <a:off x="0" y="0"/>
                  <a:ext cx="2051033" cy="701231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</p:grpSp>
          <p:grpSp>
            <p:nvGrpSpPr>
              <p:cNvPr id="389" name="Group 48"/>
              <p:cNvGrpSpPr/>
              <p:nvPr/>
            </p:nvGrpSpPr>
            <p:grpSpPr>
              <a:xfrm>
                <a:off x="4102064" y="5428838"/>
                <a:ext cx="2051033" cy="794125"/>
                <a:chOff x="0" y="0"/>
                <a:chExt cx="2051032" cy="794124"/>
              </a:xfrm>
            </p:grpSpPr>
            <p:sp>
              <p:nvSpPr>
                <p:cNvPr id="387" name="Rectangle 18"/>
                <p:cNvSpPr txBox="1"/>
                <p:nvPr/>
              </p:nvSpPr>
              <p:spPr>
                <a:xfrm>
                  <a:off x="62996" y="0"/>
                  <a:ext cx="1925041" cy="7941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 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Değirmenci akciğeri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88" name="Rectangle 47"/>
                <p:cNvSpPr/>
                <p:nvPr/>
              </p:nvSpPr>
              <p:spPr>
                <a:xfrm>
                  <a:off x="0" y="0"/>
                  <a:ext cx="2051033" cy="701231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</p:grpSp>
        </p:grpSp>
        <p:sp>
          <p:nvSpPr>
            <p:cNvPr id="391" name="Rectangle 50"/>
            <p:cNvSpPr/>
            <p:nvPr/>
          </p:nvSpPr>
          <p:spPr>
            <a:xfrm>
              <a:off x="0" y="0"/>
              <a:ext cx="6161887" cy="6139197"/>
            </a:xfrm>
            <a:prstGeom prst="rect">
              <a:avLst/>
            </a:prstGeom>
            <a:noFill/>
            <a:ln w="9525" cap="flat">
              <a:solidFill>
                <a:srgbClr val="A0A0A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sp>
        <p:nvSpPr>
          <p:cNvPr id="393" name="Rectangle 2"/>
          <p:cNvSpPr txBox="1"/>
          <p:nvPr/>
        </p:nvSpPr>
        <p:spPr>
          <a:xfrm>
            <a:off x="540858" y="165273"/>
            <a:ext cx="777240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2800" b="1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Etkene Göre Hastalıklar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9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Dikdörtgen"/>
          <p:cNvSpPr/>
          <p:nvPr/>
        </p:nvSpPr>
        <p:spPr>
          <a:xfrm>
            <a:off x="2648215" y="1892300"/>
            <a:ext cx="3847570" cy="35576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418" name="Group 112"/>
          <p:cNvGrpSpPr/>
          <p:nvPr/>
        </p:nvGrpSpPr>
        <p:grpSpPr>
          <a:xfrm>
            <a:off x="1163711" y="2349161"/>
            <a:ext cx="6677026" cy="2234318"/>
            <a:chOff x="0" y="0"/>
            <a:chExt cx="6677025" cy="2234316"/>
          </a:xfrm>
        </p:grpSpPr>
        <p:grpSp>
          <p:nvGrpSpPr>
            <p:cNvPr id="416" name="Group 110"/>
            <p:cNvGrpSpPr/>
            <p:nvPr/>
          </p:nvGrpSpPr>
          <p:grpSpPr>
            <a:xfrm>
              <a:off x="4762" y="4762"/>
              <a:ext cx="6667501" cy="2229555"/>
              <a:chOff x="0" y="0"/>
              <a:chExt cx="6667500" cy="2229554"/>
            </a:xfrm>
          </p:grpSpPr>
          <p:grpSp>
            <p:nvGrpSpPr>
              <p:cNvPr id="400" name="Group 99"/>
              <p:cNvGrpSpPr/>
              <p:nvPr/>
            </p:nvGrpSpPr>
            <p:grpSpPr>
              <a:xfrm>
                <a:off x="0" y="0"/>
                <a:ext cx="2222500" cy="1132592"/>
                <a:chOff x="0" y="0"/>
                <a:chExt cx="2222500" cy="1132591"/>
              </a:xfrm>
            </p:grpSpPr>
            <p:sp>
              <p:nvSpPr>
                <p:cNvPr id="398" name="Rectangle 92"/>
                <p:cNvSpPr txBox="1"/>
                <p:nvPr/>
              </p:nvSpPr>
              <p:spPr>
                <a:xfrm>
                  <a:off x="68262" y="0"/>
                  <a:ext cx="2085976" cy="113259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/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Kimyasal maddeler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Tolüen diizosiyanat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Trimelletik anhidrid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Ftallik anhidrid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99" name="Rectangle 98"/>
                <p:cNvSpPr/>
                <p:nvPr/>
              </p:nvSpPr>
              <p:spPr>
                <a:xfrm>
                  <a:off x="0" y="0"/>
                  <a:ext cx="2222500" cy="1096963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</p:grpSp>
          <p:grpSp>
            <p:nvGrpSpPr>
              <p:cNvPr id="403" name="Group 101"/>
              <p:cNvGrpSpPr/>
              <p:nvPr/>
            </p:nvGrpSpPr>
            <p:grpSpPr>
              <a:xfrm>
                <a:off x="2222500" y="-1"/>
                <a:ext cx="2222500" cy="1096964"/>
                <a:chOff x="0" y="0"/>
                <a:chExt cx="2222500" cy="1096962"/>
              </a:xfrm>
            </p:grpSpPr>
            <p:sp>
              <p:nvSpPr>
                <p:cNvPr id="401" name="Rectangle 93"/>
                <p:cNvSpPr txBox="1"/>
                <p:nvPr/>
              </p:nvSpPr>
              <p:spPr>
                <a:xfrm>
                  <a:off x="68262" y="-1"/>
                  <a:ext cx="2085976" cy="77699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/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 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Plastik endüstrisi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02" name="Rectangle 100"/>
                <p:cNvSpPr/>
                <p:nvPr/>
              </p:nvSpPr>
              <p:spPr>
                <a:xfrm>
                  <a:off x="0" y="-1"/>
                  <a:ext cx="2222500" cy="1096964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</p:grpSp>
          <p:grpSp>
            <p:nvGrpSpPr>
              <p:cNvPr id="406" name="Group 103"/>
              <p:cNvGrpSpPr/>
              <p:nvPr/>
            </p:nvGrpSpPr>
            <p:grpSpPr>
              <a:xfrm>
                <a:off x="4445000" y="-1"/>
                <a:ext cx="2222500" cy="1096964"/>
                <a:chOff x="0" y="0"/>
                <a:chExt cx="2222500" cy="1096962"/>
              </a:xfrm>
            </p:grpSpPr>
            <p:sp>
              <p:nvSpPr>
                <p:cNvPr id="404" name="Rectangle 94"/>
                <p:cNvSpPr txBox="1"/>
                <p:nvPr/>
              </p:nvSpPr>
              <p:spPr>
                <a:xfrm>
                  <a:off x="68262" y="-1"/>
                  <a:ext cx="2085976" cy="61985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/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 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Hipersensitivite pnömonisi</a:t>
                  </a:r>
                </a:p>
              </p:txBody>
            </p:sp>
            <p:sp>
              <p:nvSpPr>
                <p:cNvPr id="405" name="Rectangle 102"/>
                <p:cNvSpPr/>
                <p:nvPr/>
              </p:nvSpPr>
              <p:spPr>
                <a:xfrm>
                  <a:off x="0" y="-1"/>
                  <a:ext cx="2222500" cy="1096964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</p:grpSp>
          <p:grpSp>
            <p:nvGrpSpPr>
              <p:cNvPr id="409" name="Group 105"/>
              <p:cNvGrpSpPr/>
              <p:nvPr/>
            </p:nvGrpSpPr>
            <p:grpSpPr>
              <a:xfrm>
                <a:off x="0" y="1096962"/>
                <a:ext cx="2222500" cy="1132593"/>
                <a:chOff x="0" y="0"/>
                <a:chExt cx="2222500" cy="1132591"/>
              </a:xfrm>
            </p:grpSpPr>
            <p:sp>
              <p:nvSpPr>
                <p:cNvPr id="407" name="Rectangle 95"/>
                <p:cNvSpPr txBox="1"/>
                <p:nvPr/>
              </p:nvSpPr>
              <p:spPr>
                <a:xfrm>
                  <a:off x="68262" y="0"/>
                  <a:ext cx="2085976" cy="113259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/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İlaçlar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Altın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Prokarbazin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Amiodaron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08" name="Rectangle 104"/>
                <p:cNvSpPr/>
                <p:nvPr/>
              </p:nvSpPr>
              <p:spPr>
                <a:xfrm>
                  <a:off x="0" y="0"/>
                  <a:ext cx="2222500" cy="1096963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</p:grpSp>
          <p:grpSp>
            <p:nvGrpSpPr>
              <p:cNvPr id="412" name="Group 107"/>
              <p:cNvGrpSpPr/>
              <p:nvPr/>
            </p:nvGrpSpPr>
            <p:grpSpPr>
              <a:xfrm>
                <a:off x="2222500" y="1096962"/>
                <a:ext cx="2222500" cy="1096963"/>
                <a:chOff x="0" y="0"/>
                <a:chExt cx="2222500" cy="1096962"/>
              </a:xfrm>
            </p:grpSpPr>
            <p:sp>
              <p:nvSpPr>
                <p:cNvPr id="410" name="Rectangle 96"/>
                <p:cNvSpPr txBox="1"/>
                <p:nvPr/>
              </p:nvSpPr>
              <p:spPr>
                <a:xfrm>
                  <a:off x="68262" y="-1"/>
                  <a:ext cx="2085976" cy="77699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/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 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İlaçlar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11" name="Rectangle 106"/>
                <p:cNvSpPr/>
                <p:nvPr/>
              </p:nvSpPr>
              <p:spPr>
                <a:xfrm>
                  <a:off x="0" y="-1"/>
                  <a:ext cx="2222500" cy="1096964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</p:grpSp>
          <p:grpSp>
            <p:nvGrpSpPr>
              <p:cNvPr id="415" name="Group 109"/>
              <p:cNvGrpSpPr/>
              <p:nvPr/>
            </p:nvGrpSpPr>
            <p:grpSpPr>
              <a:xfrm>
                <a:off x="4445000" y="1096962"/>
                <a:ext cx="2222500" cy="1096963"/>
                <a:chOff x="0" y="0"/>
                <a:chExt cx="2222500" cy="1096962"/>
              </a:xfrm>
            </p:grpSpPr>
            <p:sp>
              <p:nvSpPr>
                <p:cNvPr id="413" name="Rectangle 97"/>
                <p:cNvSpPr txBox="1"/>
                <p:nvPr/>
              </p:nvSpPr>
              <p:spPr>
                <a:xfrm>
                  <a:off x="68262" y="-1"/>
                  <a:ext cx="2085976" cy="79765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/>
                <a:p>
                  <a:pPr algn="just"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 </a:t>
                  </a:r>
                  <a:endParaRPr sz="24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>
                    <a:defRPr sz="12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İlaçla indüklenen hipersensitivite pnömonisi</a:t>
                  </a:r>
                </a:p>
              </p:txBody>
            </p:sp>
            <p:sp>
              <p:nvSpPr>
                <p:cNvPr id="414" name="Rectangle 108"/>
                <p:cNvSpPr/>
                <p:nvPr/>
              </p:nvSpPr>
              <p:spPr>
                <a:xfrm>
                  <a:off x="0" y="-1"/>
                  <a:ext cx="2222500" cy="1096964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4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</p:grpSp>
        </p:grpSp>
        <p:sp>
          <p:nvSpPr>
            <p:cNvPr id="417" name="Rectangle 111"/>
            <p:cNvSpPr/>
            <p:nvPr/>
          </p:nvSpPr>
          <p:spPr>
            <a:xfrm>
              <a:off x="0" y="0"/>
              <a:ext cx="6677025" cy="2203450"/>
            </a:xfrm>
            <a:prstGeom prst="rect">
              <a:avLst/>
            </a:prstGeom>
            <a:noFill/>
            <a:ln w="9525" cap="flat">
              <a:solidFill>
                <a:srgbClr val="A0A0A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sp>
        <p:nvSpPr>
          <p:cNvPr id="419" name="Rectangle 2"/>
          <p:cNvSpPr txBox="1"/>
          <p:nvPr/>
        </p:nvSpPr>
        <p:spPr>
          <a:xfrm>
            <a:off x="616023" y="1014264"/>
            <a:ext cx="777240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36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Etkene Göre Hastalıklar - Devam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22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423" name="Akut : Antijen maruziyetini takiben 4-6 saat sonra…"/>
          <p:cNvSpPr txBox="1">
            <a:spLocks noGrp="1"/>
          </p:cNvSpPr>
          <p:nvPr>
            <p:ph type="body" sz="half" idx="1"/>
          </p:nvPr>
        </p:nvSpPr>
        <p:spPr>
          <a:xfrm>
            <a:off x="660400" y="1536700"/>
            <a:ext cx="4832053" cy="421843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Akut : Antijen maruziyetini takiben 4-6 saat sonra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/>
            </a:pPr>
            <a:r>
              <a:t>Ateş, öksürük, nefes darlığı</a:t>
            </a:r>
            <a:endParaRPr sz="2800"/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/>
            </a:pPr>
            <a:r>
              <a:t>48-72 saat içerisinde spontan regresyon</a:t>
            </a:r>
            <a:endParaRPr sz="2800"/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Subakut: Kronik (Haftalar - Aylar) maruziyet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/>
            </a:pPr>
            <a:r>
              <a:t>Öksürük, dispne, kilo kaybı</a:t>
            </a:r>
            <a:endParaRPr sz="2800"/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Kronik: Yıllar boyu düşük doz antijen maruziyeti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/>
            </a:pPr>
            <a:r>
              <a:t>İleri derece dispne, solunum yetmezliği, kor pulmonale</a:t>
            </a:r>
          </a:p>
        </p:txBody>
      </p:sp>
      <p:pic>
        <p:nvPicPr>
          <p:cNvPr id="424" name="Object 4" descr="Object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98622" y="1297639"/>
            <a:ext cx="2498836" cy="2207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Object 6" descr="Object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98622" y="3647222"/>
            <a:ext cx="2498836" cy="2118579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Rectangle 2"/>
          <p:cNvSpPr txBox="1"/>
          <p:nvPr/>
        </p:nvSpPr>
        <p:spPr>
          <a:xfrm>
            <a:off x="-603250" y="317500"/>
            <a:ext cx="7359353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Klinik - Radyoloji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29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Tanı Kriterleri:…"/>
          <p:cNvSpPr txBox="1">
            <a:spLocks noGrp="1"/>
          </p:cNvSpPr>
          <p:nvPr>
            <p:ph type="body" idx="1"/>
          </p:nvPr>
        </p:nvSpPr>
        <p:spPr>
          <a:xfrm>
            <a:off x="939800" y="1219200"/>
            <a:ext cx="8229600" cy="53949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400"/>
              </a:spcBef>
              <a:defRPr sz="2000" b="1"/>
            </a:pPr>
            <a:r>
              <a:t>Tanı Kriterleri: 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/>
            </a:pPr>
            <a:r>
              <a:t>Antijenle temasın gösterilmesi; serumda presipitinler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/>
            </a:pPr>
            <a:r>
              <a:t>Belirtilerin maruziyetten birkaç saat sonra ortaya çıkması;</a:t>
            </a:r>
            <a:endParaRPr sz="2800"/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/>
            </a:pPr>
            <a:r>
              <a:t>Akciğer grafisinde infiltratlar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000" b="1"/>
            </a:pPr>
            <a:r>
              <a:t>Ek kriterler: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/>
            </a:pPr>
            <a:r>
              <a:t>Bazallerde krepitan raller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/>
            </a:pPr>
            <a:r>
              <a:t>Anormal diffüzyon kapasitesi</a:t>
            </a:r>
            <a:endParaRPr sz="2800"/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/>
            </a:pPr>
            <a:r>
              <a:t>Restriktif ventilatuar bozukluk</a:t>
            </a:r>
            <a:endParaRPr sz="2800"/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/>
            </a:pPr>
            <a:r>
              <a:t>Akciğer biyopsisi: HP ile uyumlu bulgular</a:t>
            </a:r>
            <a:endParaRPr sz="2800"/>
          </a:p>
          <a:p>
            <a:pPr>
              <a:lnSpc>
                <a:spcPct val="90000"/>
              </a:lnSpc>
              <a:spcBef>
                <a:spcPts val="400"/>
              </a:spcBef>
              <a:defRPr sz="2000" b="1"/>
            </a:pPr>
            <a:r>
              <a:t>İşyerinde doğal provokasyon: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/>
            </a:pPr>
            <a:r>
              <a:t>Krepitan raller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/>
            </a:pPr>
            <a:r>
              <a:t>VC’de %20 azalma</a:t>
            </a:r>
            <a:endParaRPr sz="2800"/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/>
            </a:pPr>
            <a:r>
              <a:t>Diffüzyonda %20 azalma</a:t>
            </a:r>
            <a:endParaRPr sz="2800"/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/>
            </a:pPr>
            <a:r>
              <a:t>PaO</a:t>
            </a:r>
            <a:r>
              <a:rPr baseline="-25000"/>
              <a:t>2</a:t>
            </a:r>
            <a:r>
              <a:t> 5 mmHg azalma</a:t>
            </a:r>
            <a:endParaRPr sz="2800"/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/>
            </a:pPr>
            <a:r>
              <a:t>Lökosit sayısı 2500/mm</a:t>
            </a:r>
            <a:r>
              <a:rPr baseline="30000"/>
              <a:t>3</a:t>
            </a:r>
            <a:endParaRPr sz="2800"/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/>
            </a:pPr>
            <a:r>
              <a:t>Vücut ısısı 0,8º C</a:t>
            </a:r>
            <a:endParaRPr sz="2800"/>
          </a:p>
          <a:p>
            <a:pPr marL="285750" lvl="1" indent="171450">
              <a:lnSpc>
                <a:spcPct val="90000"/>
              </a:lnSpc>
              <a:spcBef>
                <a:spcPts val="400"/>
              </a:spcBef>
              <a:buSzTx/>
              <a:buNone/>
              <a:defRPr sz="1800"/>
            </a:pPr>
            <a:r>
              <a:t> </a:t>
            </a:r>
          </a:p>
        </p:txBody>
      </p:sp>
      <p:sp>
        <p:nvSpPr>
          <p:cNvPr id="431" name="Rectangle 2"/>
          <p:cNvSpPr txBox="1"/>
          <p:nvPr/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Tanı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Mesleki Havayolu Hastalıkları…"/>
          <p:cNvSpPr txBox="1">
            <a:spLocks noGrp="1"/>
          </p:cNvSpPr>
          <p:nvPr>
            <p:ph type="body" sz="half" idx="1"/>
          </p:nvPr>
        </p:nvSpPr>
        <p:spPr>
          <a:xfrm>
            <a:off x="723900" y="2070100"/>
            <a:ext cx="8229600" cy="2448075"/>
          </a:xfrm>
          <a:prstGeom prst="rect">
            <a:avLst/>
          </a:prstGeom>
        </p:spPr>
        <p:txBody>
          <a:bodyPr/>
          <a:lstStyle/>
          <a:p>
            <a:r>
              <a:t>Mesleki Havayolu Hastalıkları</a:t>
            </a:r>
          </a:p>
          <a:p>
            <a:r>
              <a:t>Diffüz Parankimal Akciğer Hastalıkları</a:t>
            </a:r>
          </a:p>
          <a:p>
            <a:r>
              <a:t>Akut Toksik İnhalasyon Sendromları</a:t>
            </a:r>
          </a:p>
        </p:txBody>
      </p:sp>
      <p:sp>
        <p:nvSpPr>
          <p:cNvPr id="173" name="Rectangle 2"/>
          <p:cNvSpPr txBox="1"/>
          <p:nvPr/>
        </p:nvSpPr>
        <p:spPr>
          <a:xfrm>
            <a:off x="457200" y="655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 b="1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Sınıflandırma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34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Dikdörtgen"/>
          <p:cNvSpPr/>
          <p:nvPr/>
        </p:nvSpPr>
        <p:spPr>
          <a:xfrm>
            <a:off x="2648215" y="1892300"/>
            <a:ext cx="3847570" cy="35576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6" name="Rectangle 2"/>
          <p:cNvSpPr txBox="1"/>
          <p:nvPr/>
        </p:nvSpPr>
        <p:spPr>
          <a:xfrm>
            <a:off x="685800" y="2473325"/>
            <a:ext cx="7772400" cy="1470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Akut Toksik İnhalasyon Sendromları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39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Sprey boyalar…"/>
          <p:cNvSpPr txBox="1">
            <a:spLocks noGrp="1"/>
          </p:cNvSpPr>
          <p:nvPr>
            <p:ph type="body" sz="half" idx="1"/>
          </p:nvPr>
        </p:nvSpPr>
        <p:spPr>
          <a:xfrm>
            <a:off x="681360" y="1978496"/>
            <a:ext cx="4038601" cy="411480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Sprey boyalar</a:t>
            </a:r>
          </a:p>
          <a:p>
            <a:pPr>
              <a:spcBef>
                <a:spcPts val="600"/>
              </a:spcBef>
              <a:defRPr sz="2800"/>
            </a:pPr>
            <a:r>
              <a:t>Sülfürik asid </a:t>
            </a:r>
          </a:p>
          <a:p>
            <a:pPr>
              <a:spcBef>
                <a:spcPts val="600"/>
              </a:spcBef>
              <a:defRPr sz="2800"/>
            </a:pPr>
            <a:r>
              <a:t>Uranyum hekzaflorid</a:t>
            </a:r>
          </a:p>
          <a:p>
            <a:pPr>
              <a:spcBef>
                <a:spcPts val="600"/>
              </a:spcBef>
              <a:defRPr sz="2800"/>
            </a:pPr>
            <a:r>
              <a:t>SO2</a:t>
            </a:r>
          </a:p>
          <a:p>
            <a:pPr>
              <a:spcBef>
                <a:spcPts val="600"/>
              </a:spcBef>
              <a:defRPr sz="2800"/>
            </a:pPr>
            <a:r>
              <a:t>Beyazlatıcılar</a:t>
            </a:r>
          </a:p>
          <a:p>
            <a:pPr>
              <a:spcBef>
                <a:spcPts val="600"/>
              </a:spcBef>
              <a:defRPr sz="2800"/>
            </a:pPr>
            <a:r>
              <a:t>Duman İnhalasyonu</a:t>
            </a:r>
          </a:p>
        </p:txBody>
      </p:sp>
      <p:sp>
        <p:nvSpPr>
          <p:cNvPr id="441" name="Rectangle 4"/>
          <p:cNvSpPr txBox="1"/>
          <p:nvPr/>
        </p:nvSpPr>
        <p:spPr>
          <a:xfrm>
            <a:off x="4686300" y="2005752"/>
            <a:ext cx="4114800" cy="2921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514350" indent="-514350">
              <a:buSzPct val="100000"/>
              <a:buFont typeface="Arial"/>
              <a:buChar char="•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Amonyak dumanları</a:t>
            </a:r>
            <a:endParaRPr sz="2400"/>
          </a:p>
          <a:p>
            <a:pPr marL="514350" indent="-514350">
              <a:buSzPct val="100000"/>
              <a:buFont typeface="Arial"/>
              <a:buChar char="•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Asetik asid</a:t>
            </a:r>
          </a:p>
          <a:p>
            <a:pPr marL="514350" indent="-514350">
              <a:buSzPct val="100000"/>
              <a:buFont typeface="Arial"/>
              <a:buChar char="•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Klorin gazı</a:t>
            </a:r>
            <a:endParaRPr sz="2400"/>
          </a:p>
          <a:p>
            <a:pPr marL="514350" indent="-514350">
              <a:buSzPct val="100000"/>
              <a:buFont typeface="Arial"/>
              <a:buChar char="•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HCl</a:t>
            </a:r>
          </a:p>
          <a:p>
            <a:pPr marL="514350" indent="-514350">
              <a:buSzPct val="100000"/>
              <a:buFont typeface="Arial"/>
              <a:buChar char="•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Fosgen</a:t>
            </a:r>
            <a:endParaRPr sz="2400"/>
          </a:p>
          <a:p>
            <a:pPr marL="514350" indent="-514350">
              <a:buSzPct val="100000"/>
              <a:buFont typeface="Arial"/>
              <a:buChar char="•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Göz yaşartıcı gazlar</a:t>
            </a:r>
            <a:endParaRPr sz="2400"/>
          </a:p>
          <a:p>
            <a:pPr marL="514350" indent="-514350">
              <a:buSzPct val="100000"/>
              <a:buFont typeface="Arial"/>
              <a:buChar char="•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Maden buharları</a:t>
            </a:r>
            <a:r>
              <a:rPr sz="1800"/>
              <a:t>                   </a:t>
            </a:r>
          </a:p>
        </p:txBody>
      </p:sp>
      <p:sp>
        <p:nvSpPr>
          <p:cNvPr id="442" name="Rectangle 2"/>
          <p:cNvSpPr txBox="1"/>
          <p:nvPr/>
        </p:nvSpPr>
        <p:spPr>
          <a:xfrm>
            <a:off x="482600" y="620439"/>
            <a:ext cx="7772400" cy="1311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896111">
              <a:defRPr sz="392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İnhalasyon Hasarına Neden Olan Ajanlar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45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Dikdörtgen"/>
          <p:cNvSpPr/>
          <p:nvPr/>
        </p:nvSpPr>
        <p:spPr>
          <a:xfrm>
            <a:off x="2648215" y="1892300"/>
            <a:ext cx="3847570" cy="35576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7" name="Üst Solunum Yolları:…"/>
          <p:cNvSpPr txBox="1">
            <a:spLocks noGrp="1"/>
          </p:cNvSpPr>
          <p:nvPr>
            <p:ph type="body" sz="half" idx="1"/>
          </p:nvPr>
        </p:nvSpPr>
        <p:spPr>
          <a:xfrm>
            <a:off x="685800" y="1574800"/>
            <a:ext cx="3814763" cy="4648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400"/>
              </a:spcBef>
              <a:defRPr sz="2000" b="1"/>
            </a:pPr>
            <a:r>
              <a:t>Üst Solunum Yolları: 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/>
            </a:pPr>
            <a:r>
              <a:t>ciltte tahriş, gözlerde, burunda yanma, yaşarma, akıntı, öksürük, larinks ödemi</a:t>
            </a:r>
            <a:endParaRPr sz="2800"/>
          </a:p>
          <a:p>
            <a:pPr>
              <a:lnSpc>
                <a:spcPct val="90000"/>
              </a:lnSpc>
              <a:spcBef>
                <a:spcPts val="400"/>
              </a:spcBef>
              <a:defRPr sz="2000" b="1"/>
            </a:pPr>
            <a:r>
              <a:t>İletici havayolları: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/>
            </a:pPr>
            <a:r>
              <a:t>Bronkospazm, obstrüksiyon, ödem</a:t>
            </a:r>
            <a:endParaRPr sz="2800"/>
          </a:p>
          <a:p>
            <a:pPr>
              <a:lnSpc>
                <a:spcPct val="90000"/>
              </a:lnSpc>
              <a:spcBef>
                <a:spcPts val="400"/>
              </a:spcBef>
              <a:defRPr sz="2000" b="1"/>
            </a:pPr>
            <a:r>
              <a:t>Akciğer parankimi: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/>
            </a:pPr>
            <a:r>
              <a:t>Kimyasal pnömonitis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/>
            </a:pPr>
            <a:r>
              <a:t>Akciğer ödemi</a:t>
            </a:r>
            <a:endParaRPr sz="2800"/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/>
            </a:pPr>
            <a:r>
              <a:t>ARDS</a:t>
            </a:r>
            <a:endParaRPr sz="2800"/>
          </a:p>
          <a:p>
            <a:pPr>
              <a:lnSpc>
                <a:spcPct val="90000"/>
              </a:lnSpc>
              <a:spcBef>
                <a:spcPts val="400"/>
              </a:spcBef>
              <a:defRPr sz="2000" b="1"/>
            </a:pPr>
            <a:r>
              <a:t>Sistemik Etkiler: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/>
            </a:pPr>
            <a:r>
              <a:t>Üşüme, titreme, halsizlik, baş ağrısı, miyalji, ateş, grip benzeri semptomlar </a:t>
            </a:r>
          </a:p>
        </p:txBody>
      </p:sp>
      <p:pic>
        <p:nvPicPr>
          <p:cNvPr id="448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8200" y="1524000"/>
            <a:ext cx="4038600" cy="4022725"/>
          </a:xfrm>
          <a:prstGeom prst="rect">
            <a:avLst/>
          </a:prstGeom>
          <a:ln w="12700">
            <a:miter lim="400000"/>
          </a:ln>
        </p:spPr>
      </p:pic>
      <p:sp>
        <p:nvSpPr>
          <p:cNvPr id="449" name="Rectangle 2"/>
          <p:cNvSpPr txBox="1"/>
          <p:nvPr/>
        </p:nvSpPr>
        <p:spPr>
          <a:xfrm>
            <a:off x="685800" y="396032"/>
            <a:ext cx="77724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Akut İnhalasyon Hasarı: Klinik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52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453" name="Rectangle 1"/>
          <p:cNvSpPr txBox="1"/>
          <p:nvPr/>
        </p:nvSpPr>
        <p:spPr>
          <a:xfrm>
            <a:off x="714375" y="1356161"/>
            <a:ext cx="8153400" cy="451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2000"/>
            </a:pPr>
            <a:r>
              <a:t>Çalışma ortamında toz kontrolü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2000"/>
            </a:pPr>
            <a:r>
              <a:t> Islak çalışma yöntemi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2000"/>
            </a:pPr>
            <a:r>
              <a:t> Uygun havalandırma sistemleri kurulması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2000"/>
            </a:pPr>
            <a:r>
              <a:t> Koruyucu toz maskeleri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2000"/>
            </a:pPr>
            <a:r>
              <a:t> İşe giriş muayenesinde riskli kişilerin belirlenerek, bu ortamlarda çalıştırılmaması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2000"/>
            </a:pPr>
            <a:r>
              <a:t> Periyodik muayenelerde(6 ayda bir) PA grafi ve SFT, toza bağlı bir hastalık geliştiği saptanırsa, iş değişikliği; Koruyucu maske kullanımı eğitimi, sigara bırakma eğitimi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2000"/>
            </a:pPr>
            <a:r>
              <a:t>Genel eğitim</a:t>
            </a:r>
          </a:p>
        </p:txBody>
      </p:sp>
      <p:sp>
        <p:nvSpPr>
          <p:cNvPr id="454" name="Rectangle 2"/>
          <p:cNvSpPr txBox="1"/>
          <p:nvPr/>
        </p:nvSpPr>
        <p:spPr>
          <a:xfrm>
            <a:off x="311944" y="623887"/>
            <a:ext cx="852011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800" b="1">
                <a:solidFill>
                  <a:schemeClr val="accent5">
                    <a:satOff val="-6843"/>
                    <a:lumOff val="-10705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GENEL KORUNMA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57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458" name="Kaynaklar…"/>
          <p:cNvSpPr txBox="1">
            <a:spLocks noGrp="1"/>
          </p:cNvSpPr>
          <p:nvPr>
            <p:ph type="body" idx="1"/>
          </p:nvPr>
        </p:nvSpPr>
        <p:spPr>
          <a:xfrm>
            <a:off x="457200" y="1166018"/>
            <a:ext cx="8229600" cy="4525964"/>
          </a:xfrm>
          <a:prstGeom prst="rect">
            <a:avLst/>
          </a:prstGeom>
        </p:spPr>
        <p:txBody>
          <a:bodyPr/>
          <a:lstStyle/>
          <a:p>
            <a:pPr marL="332613" indent="-332613" defTabSz="886968">
              <a:defRPr sz="3104">
                <a:solidFill>
                  <a:schemeClr val="accent5">
                    <a:satOff val="-6843"/>
                    <a:lumOff val="-10705"/>
                  </a:schemeClr>
                </a:solidFill>
              </a:defRPr>
            </a:pPr>
            <a:r>
              <a:t>Kaynaklar</a:t>
            </a:r>
          </a:p>
          <a:p>
            <a:pPr marL="720661" lvl="1" indent="-277177" defTabSz="886968">
              <a:spcBef>
                <a:spcPts val="400"/>
              </a:spcBef>
              <a:defRPr sz="1746"/>
            </a:pPr>
            <a:r>
              <a:t>Redlich CA, Gulati M. Occupational Lung Disorders : General Principles and Approaches. In : Fishman AP, Fishman’s Pulmonary Diseases and Disorders. 4th ed. McGraw Hill, New York, 2008,933-943.</a:t>
            </a:r>
          </a:p>
          <a:p>
            <a:pPr marL="720661" lvl="1" indent="-277177" defTabSz="886968">
              <a:spcBef>
                <a:spcPts val="400"/>
              </a:spcBef>
              <a:defRPr sz="1746"/>
            </a:pPr>
            <a:r>
              <a:t>Parker JE, Petsonk EL. Coal workers’ lung diseases and silicosis. In: Fishman AP. Fishman’s Pulmonary Diseases and Disorders. 4th ed. McGraw Hill, New York, 2008:967-981</a:t>
            </a:r>
            <a:endParaRPr sz="2716"/>
          </a:p>
          <a:p>
            <a:pPr marL="720661" lvl="1" indent="-277177" defTabSz="886968">
              <a:spcBef>
                <a:spcPts val="400"/>
              </a:spcBef>
              <a:defRPr sz="1746"/>
            </a:pPr>
            <a:r>
              <a:t>Guidelines for the use of the ILO International Classification of Radiographs of Pneumoconioses, Revised edition 2011</a:t>
            </a:r>
          </a:p>
          <a:p>
            <a:pPr marL="720661" lvl="1" indent="-277177" defTabSz="886968">
              <a:spcBef>
                <a:spcPts val="400"/>
              </a:spcBef>
              <a:defRPr sz="1746"/>
            </a:pPr>
            <a:r>
              <a:t>Kart L. Kömür İşçisi Pnömokonyozu, Solunum Dergisi, 2004;6 (suppl 2) 309-315</a:t>
            </a:r>
            <a:endParaRPr sz="2716"/>
          </a:p>
          <a:p>
            <a:pPr marL="720661" lvl="1" indent="-277177" defTabSz="886968">
              <a:spcBef>
                <a:spcPts val="400"/>
              </a:spcBef>
              <a:defRPr sz="1746"/>
            </a:pPr>
            <a:r>
              <a:t>Mossman BT, Churg A. Mechanisms in the pathogenesis of asbestosis and silicosis. Am J Respir Crit Care Med 1998;157:1666-1680</a:t>
            </a:r>
          </a:p>
          <a:p>
            <a:pPr marL="720661" lvl="1" indent="-277177" defTabSz="886968">
              <a:spcBef>
                <a:spcPts val="400"/>
              </a:spcBef>
              <a:defRPr sz="1746"/>
            </a:pPr>
            <a:r>
              <a:t>Lombardo LJ, Balmes JR. Occupational asthma: A review. Environ Health Perpec 2000;108 (Suppl 4):697-704.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6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462" name="HAZIRLAYAN"/>
          <p:cNvSpPr txBox="1"/>
          <p:nvPr/>
        </p:nvSpPr>
        <p:spPr>
          <a:xfrm>
            <a:off x="3695949" y="603568"/>
            <a:ext cx="1752102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HAZIRLAYAN</a:t>
            </a:r>
          </a:p>
        </p:txBody>
      </p:sp>
      <p:sp>
        <p:nvSpPr>
          <p:cNvPr id="463" name="TÜSAD GEAK ÜYESİ"/>
          <p:cNvSpPr txBox="1"/>
          <p:nvPr/>
        </p:nvSpPr>
        <p:spPr>
          <a:xfrm>
            <a:off x="3289229" y="1289368"/>
            <a:ext cx="3277498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rPr dirty="0">
                <a:solidFill>
                  <a:srgbClr val="FF0000"/>
                </a:solidFill>
              </a:rPr>
              <a:t>TÜSAD GEAK </a:t>
            </a:r>
            <a:r>
              <a:rPr dirty="0" smtClean="0">
                <a:solidFill>
                  <a:srgbClr val="FF0000"/>
                </a:solidFill>
              </a:rPr>
              <a:t>ÜYESİ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err="1" smtClean="0">
                <a:solidFill>
                  <a:srgbClr val="FF0000"/>
                </a:solidFill>
              </a:rPr>
              <a:t>Dr.Sertaç</a:t>
            </a:r>
            <a:r>
              <a:rPr lang="tr-TR" dirty="0" smtClean="0">
                <a:solidFill>
                  <a:srgbClr val="FF0000"/>
                </a:solidFill>
              </a:rPr>
              <a:t> Aslan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Çorum Hitit Üniversitesi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Tıp Fakültesi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Dikdörtgen 22"/>
          <p:cNvSpPr txBox="1"/>
          <p:nvPr/>
        </p:nvSpPr>
        <p:spPr>
          <a:xfrm>
            <a:off x="723453" y="1790348"/>
            <a:ext cx="7645103" cy="3261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 algn="just">
              <a:lnSpc>
                <a:spcPct val="150000"/>
              </a:lnSpc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Havada asılı durumda bulunan katı parçacıklar genel olarak «Toz» şeklinde adlandırılır. </a:t>
            </a:r>
          </a:p>
          <a:p>
            <a:pPr marL="285750" indent="-285750" algn="just">
              <a:lnSpc>
                <a:spcPct val="150000"/>
              </a:lnSpc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Partikül büyüklüğü değişken olabilir</a:t>
            </a:r>
          </a:p>
          <a:p>
            <a:pPr marL="285750" indent="-285750" algn="just">
              <a:lnSpc>
                <a:spcPct val="150000"/>
              </a:lnSpc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Büyük partiküller havada uzun süre asılı kalamaz</a:t>
            </a:r>
          </a:p>
          <a:p>
            <a:pPr marL="342900" indent="-342900" algn="just"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İnsan sağlığı bakımından önemli tehdit </a:t>
            </a:r>
            <a:r>
              <a:rPr b="1" i="1"/>
              <a:t>0.5 – 100 mikron arasındaki</a:t>
            </a:r>
            <a:r>
              <a:t> tozlardır</a:t>
            </a:r>
          </a:p>
          <a:p>
            <a:pPr marL="285750" indent="-285750" algn="just">
              <a:lnSpc>
                <a:spcPct val="150000"/>
              </a:lnSpc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Daha büyük olan partiküller alt solunum yollarına ulaşamaz</a:t>
            </a:r>
          </a:p>
          <a:p>
            <a:pPr marL="285750" indent="-285750" algn="just">
              <a:lnSpc>
                <a:spcPct val="150000"/>
              </a:lnSpc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İnsan sağlığı bakımından tozun büyüklüğü, kimyasal bileşimi, yüzey şekilleri, çökme hızı gibi özellikleri ve biyolojik davranışı önemlidir</a:t>
            </a:r>
          </a:p>
        </p:txBody>
      </p:sp>
      <p:sp>
        <p:nvSpPr>
          <p:cNvPr id="178" name="Rectangle 2"/>
          <p:cNvSpPr txBox="1"/>
          <p:nvPr/>
        </p:nvSpPr>
        <p:spPr>
          <a:xfrm>
            <a:off x="311944" y="652753"/>
            <a:ext cx="8520112" cy="761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0000"/>
              </a:lnSpc>
              <a:defRPr sz="2800" b="1">
                <a:solidFill>
                  <a:schemeClr val="accent5">
                    <a:satOff val="-6843"/>
                    <a:lumOff val="-10705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MESLEKİ SOLUNUM SİSTEM HASTALIKLARI</a:t>
            </a:r>
            <a:endParaRPr sz="2400">
              <a:latin typeface="+mj-lt"/>
              <a:ea typeface="+mj-ea"/>
              <a:cs typeface="+mj-cs"/>
              <a:sym typeface="Calibri"/>
            </a:endParaRPr>
          </a:p>
          <a:p>
            <a:pPr algn="ctr">
              <a:lnSpc>
                <a:spcPct val="90000"/>
              </a:lnSpc>
              <a:defRPr sz="2800" b="1">
                <a:solidFill>
                  <a:schemeClr val="accent5">
                    <a:satOff val="-6843"/>
                    <a:lumOff val="-10705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GENEL ÖZELLİKLER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 1"/>
          <p:cNvSpPr txBox="1"/>
          <p:nvPr/>
        </p:nvSpPr>
        <p:spPr>
          <a:xfrm>
            <a:off x="539625" y="1046786"/>
            <a:ext cx="8039349" cy="5245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 algn="just">
              <a:lnSpc>
                <a:spcPct val="150000"/>
              </a:lnSpc>
              <a:buSzPct val="100000"/>
              <a:buFont typeface="Arial"/>
              <a:buChar char="•"/>
              <a:defRPr sz="1700" b="1" i="1">
                <a:latin typeface="Arial"/>
                <a:ea typeface="Arial"/>
                <a:cs typeface="Arial"/>
                <a:sym typeface="Arial"/>
              </a:defRPr>
            </a:pPr>
            <a:r>
              <a:t>İnert tozlar</a:t>
            </a:r>
            <a:r>
              <a:rPr b="0" i="0"/>
              <a:t>: Vücutta herhangi bir reaksiyona girmez. Lenfatiklerle vücut dışına taşınır. </a:t>
            </a:r>
          </a:p>
          <a:p>
            <a:pPr marL="285750" indent="-285750" algn="just">
              <a:lnSpc>
                <a:spcPct val="150000"/>
              </a:lnSpc>
              <a:buSzPct val="100000"/>
              <a:buFont typeface="Arial"/>
              <a:buChar char="•"/>
              <a:defRPr sz="1700" b="1" i="1">
                <a:latin typeface="Arial"/>
                <a:ea typeface="Arial"/>
                <a:cs typeface="Arial"/>
                <a:sym typeface="Arial"/>
              </a:defRPr>
            </a:pPr>
            <a:r>
              <a:t>Toksik tozlar</a:t>
            </a:r>
            <a:r>
              <a:rPr b="0" i="0"/>
              <a:t>: Bazı metal tozları. Solunum yolundan alındığında çeşitli organlara yönelebilir. Zehirlenmeye yol açabilir (Kurşun, krom, nikel, kadmiyum vb.)</a:t>
            </a:r>
          </a:p>
          <a:p>
            <a:pPr marL="285750" indent="-285750" algn="just">
              <a:lnSpc>
                <a:spcPct val="150000"/>
              </a:lnSpc>
              <a:buSzPct val="100000"/>
              <a:buFont typeface="Arial"/>
              <a:buChar char="•"/>
              <a:defRPr sz="1700" b="1" i="1">
                <a:latin typeface="Arial"/>
                <a:ea typeface="Arial"/>
                <a:cs typeface="Arial"/>
                <a:sym typeface="Arial"/>
              </a:defRPr>
            </a:pPr>
            <a:r>
              <a:t>Allerjik tozlar</a:t>
            </a:r>
            <a:r>
              <a:rPr b="0" i="0"/>
              <a:t>: Solunum yollarında spazma yol açarak astım benzeri tabloya neden olabilir. Cilt ile temas sonrası allerji benzeri reaksiyonlar ortaya çıkarabilir. </a:t>
            </a:r>
          </a:p>
          <a:p>
            <a:pPr algn="just">
              <a:lnSpc>
                <a:spcPct val="150000"/>
              </a:lnSpc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(Keten, kenevir tozu, şeker kamışı tozu, kuş tüyleri gibi organik tozlar; cam elyafı, kireç tozu gibi inorganik tozlar)</a:t>
            </a:r>
          </a:p>
          <a:p>
            <a:pPr marL="285750" indent="-285750" algn="just">
              <a:lnSpc>
                <a:spcPct val="150000"/>
              </a:lnSpc>
              <a:buSzPct val="100000"/>
              <a:buFont typeface="Arial"/>
              <a:buChar char="•"/>
              <a:defRPr sz="1700" b="1" i="1">
                <a:latin typeface="Arial"/>
                <a:ea typeface="Arial"/>
                <a:cs typeface="Arial"/>
                <a:sym typeface="Arial"/>
              </a:defRPr>
            </a:pPr>
            <a:r>
              <a:t>Fibrojenik tozlar</a:t>
            </a:r>
            <a:r>
              <a:rPr b="0" i="0"/>
              <a:t>: Biyolojik etki bakımından en önemli olan gruptur. Akciğerlerde birikerek fibrotik reaksiyona yol açabilir.</a:t>
            </a:r>
          </a:p>
          <a:p>
            <a:pPr marL="285750" indent="-285750" algn="just">
              <a:lnSpc>
                <a:spcPct val="150000"/>
              </a:lnSpc>
              <a:buSzPct val="100000"/>
              <a:buFont typeface="Arial"/>
              <a:buChar char="•"/>
              <a:defRPr sz="1700" b="1" i="1">
                <a:latin typeface="Arial"/>
                <a:ea typeface="Arial"/>
                <a:cs typeface="Arial"/>
                <a:sym typeface="Arial"/>
              </a:defRPr>
            </a:pPr>
            <a:r>
              <a:t>Kanserojen tozlar</a:t>
            </a:r>
            <a:r>
              <a:rPr b="0" i="0"/>
              <a:t>: En çok bilinen örnek asbesttir. Krom, nikel, kadmiyum gibi bazı metal tozları ile arsenik tozlarının da çeşitli kanserlerin gelişmesinde etkili olduğu bilinmektedir.</a:t>
            </a:r>
          </a:p>
        </p:txBody>
      </p:sp>
      <p:sp>
        <p:nvSpPr>
          <p:cNvPr id="183" name="Rectangle 2"/>
          <p:cNvSpPr txBox="1"/>
          <p:nvPr/>
        </p:nvSpPr>
        <p:spPr>
          <a:xfrm>
            <a:off x="311944" y="497762"/>
            <a:ext cx="852011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150000"/>
              </a:lnSpc>
              <a:defRPr sz="2800" b="1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BİYOLOJİK ETKİLERİ BAKIMINDAN TOZLAR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kdörtgen 1"/>
          <p:cNvSpPr txBox="1"/>
          <p:nvPr/>
        </p:nvSpPr>
        <p:spPr>
          <a:xfrm>
            <a:off x="707231" y="1689100"/>
            <a:ext cx="7781926" cy="322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2400"/>
            </a:pPr>
            <a:endParaRPr/>
          </a:p>
          <a:p>
            <a:pPr>
              <a:lnSpc>
                <a:spcPct val="150000"/>
              </a:lnSpc>
              <a:defRPr sz="2400" b="1"/>
            </a:pPr>
            <a:r>
              <a:t>Grup 1: </a:t>
            </a:r>
            <a:r>
              <a:rPr b="0"/>
              <a:t>Demir, kömür, kum(silisyum), asbest, çimento gibi </a:t>
            </a:r>
            <a:r>
              <a:t>inorganik </a:t>
            </a:r>
            <a:r>
              <a:rPr b="0"/>
              <a:t>yapıda olan tozlar</a:t>
            </a:r>
          </a:p>
          <a:p>
            <a:pPr>
              <a:lnSpc>
                <a:spcPct val="150000"/>
              </a:lnSpc>
              <a:defRPr sz="2400"/>
            </a:pPr>
            <a:endParaRPr b="0"/>
          </a:p>
          <a:p>
            <a:pPr>
              <a:lnSpc>
                <a:spcPct val="150000"/>
              </a:lnSpc>
              <a:defRPr sz="2400" b="1"/>
            </a:pPr>
            <a:r>
              <a:t>Grup 2: </a:t>
            </a:r>
            <a:r>
              <a:rPr b="0"/>
              <a:t>Pamuk tozu, şeker kamışı tozu, mantar sporu, kümes hayvanı tüyü gibi </a:t>
            </a:r>
            <a:r>
              <a:t>organik </a:t>
            </a:r>
            <a:r>
              <a:rPr b="0"/>
              <a:t>yapıda olanlar</a:t>
            </a:r>
          </a:p>
        </p:txBody>
      </p:sp>
      <p:sp>
        <p:nvSpPr>
          <p:cNvPr id="188" name="Rectangle 2"/>
          <p:cNvSpPr txBox="1"/>
          <p:nvPr/>
        </p:nvSpPr>
        <p:spPr>
          <a:xfrm>
            <a:off x="173038" y="781348"/>
            <a:ext cx="852011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150000"/>
              </a:lnSpc>
              <a:defRPr sz="2800" b="1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KİMYASAL YAPILARINA GÖRE TOZLAR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Dikdörtgen 1"/>
          <p:cNvSpPr txBox="1"/>
          <p:nvPr/>
        </p:nvSpPr>
        <p:spPr>
          <a:xfrm>
            <a:off x="571500" y="2599322"/>
            <a:ext cx="8001000" cy="2111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lnSpc>
                <a:spcPct val="150000"/>
              </a:lnSpc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İnorganik tozlar; akciğerlerde depolanma eğilimindedir</a:t>
            </a:r>
          </a:p>
          <a:p>
            <a:pPr marL="342900" indent="-342900" algn="just">
              <a:lnSpc>
                <a:spcPct val="150000"/>
              </a:lnSpc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Fibrojenik potansiyeli olanlar fibrozise yol açar</a:t>
            </a:r>
          </a:p>
          <a:p>
            <a:pPr marL="342900" indent="-342900" algn="just">
              <a:lnSpc>
                <a:spcPct val="150000"/>
              </a:lnSpc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Organik tozlar; akciğerlerde depolanmaz, doğrudan fibrojenik etki de göstermez, immun aracılı reaksiyonları aktive edebilir, solunum yollarında spazma neden olabilir</a:t>
            </a:r>
          </a:p>
        </p:txBody>
      </p:sp>
      <p:sp>
        <p:nvSpPr>
          <p:cNvPr id="193" name="Rectangle 2"/>
          <p:cNvSpPr txBox="1"/>
          <p:nvPr/>
        </p:nvSpPr>
        <p:spPr>
          <a:xfrm>
            <a:off x="311944" y="1272961"/>
            <a:ext cx="8520112" cy="761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0000"/>
              </a:lnSpc>
              <a:defRPr sz="2800" b="1">
                <a:solidFill>
                  <a:schemeClr val="accent5">
                    <a:satOff val="-6843"/>
                    <a:lumOff val="-10705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MESLEKİ SOLUNUM SİSTEM HASTALIKLARI</a:t>
            </a:r>
            <a:endParaRPr sz="2400">
              <a:latin typeface="+mj-lt"/>
              <a:ea typeface="+mj-ea"/>
              <a:cs typeface="+mj-cs"/>
              <a:sym typeface="Calibri"/>
            </a:endParaRPr>
          </a:p>
          <a:p>
            <a:pPr algn="ctr">
              <a:lnSpc>
                <a:spcPct val="90000"/>
              </a:lnSpc>
              <a:defRPr sz="2800" b="1">
                <a:solidFill>
                  <a:schemeClr val="accent5">
                    <a:satOff val="-6843"/>
                    <a:lumOff val="-10705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GENEL ÖZELLİKLER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Dikdörtgen 1"/>
          <p:cNvSpPr txBox="1"/>
          <p:nvPr/>
        </p:nvSpPr>
        <p:spPr>
          <a:xfrm>
            <a:off x="528910" y="1668426"/>
            <a:ext cx="8138568" cy="3521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Kişisel Özellikler;</a:t>
            </a:r>
          </a:p>
          <a:p>
            <a:pPr marL="1028700" lvl="1" indent="-285750">
              <a:lnSpc>
                <a:spcPct val="150000"/>
              </a:lnSpc>
              <a:buSzPct val="100000"/>
              <a:buFont typeface="Arial"/>
              <a:buChar char="•"/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Sigara</a:t>
            </a:r>
          </a:p>
          <a:p>
            <a:pPr marL="1428750" lvl="2" indent="-228600">
              <a:lnSpc>
                <a:spcPct val="150000"/>
              </a:lnSpc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Asbeste bağlı akciğer kanseri</a:t>
            </a:r>
          </a:p>
          <a:p>
            <a:pPr marL="1428750" lvl="2" indent="-228600">
              <a:lnSpc>
                <a:spcPct val="150000"/>
              </a:lnSpc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Sigara ve asbest birbirinden bağımsız olarak akciğer kanseri risk faktörü</a:t>
            </a:r>
          </a:p>
          <a:p>
            <a:pPr marL="1428750" lvl="2" indent="-228600">
              <a:lnSpc>
                <a:spcPct val="150000"/>
              </a:lnSpc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Sigara ile asbest birlikte akciğer kanseri riskinde sinerjik etki</a:t>
            </a:r>
          </a:p>
          <a:p>
            <a:pPr marL="1028700" lvl="1" indent="-285750">
              <a:lnSpc>
                <a:spcPct val="150000"/>
              </a:lnSpc>
              <a:buSzPct val="100000"/>
              <a:buFont typeface="Arial"/>
              <a:buChar char="•"/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Genetik</a:t>
            </a:r>
          </a:p>
          <a:p>
            <a:pPr marL="1428750" lvl="2" indent="-228600">
              <a:lnSpc>
                <a:spcPct val="150000"/>
              </a:lnSpc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Alfa-1 antitripsin eksikliği- solunum sistemi hastalıklarına yatkınlık</a:t>
            </a:r>
          </a:p>
          <a:p>
            <a:pPr marL="1428750" lvl="2" indent="-228600">
              <a:lnSpc>
                <a:spcPct val="150000"/>
              </a:lnSpc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Toza bağlı akciğer hastalıkları için daha duyarlı</a:t>
            </a:r>
          </a:p>
        </p:txBody>
      </p:sp>
      <p:sp>
        <p:nvSpPr>
          <p:cNvPr id="198" name="Rectangle 2"/>
          <p:cNvSpPr txBox="1"/>
          <p:nvPr/>
        </p:nvSpPr>
        <p:spPr>
          <a:xfrm>
            <a:off x="338138" y="754441"/>
            <a:ext cx="8520112" cy="76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2800" b="1">
                <a:solidFill>
                  <a:schemeClr val="accent5">
                    <a:satOff val="-6843"/>
                    <a:lumOff val="-10705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Akciğerlerde Hastalık Meydana Gelmesinde Etkili Faktörler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is Teması">
  <a:themeElements>
    <a:clrScheme name="Ofis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is Teması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is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is Teması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is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2190</Words>
  <Application>Microsoft Office PowerPoint</Application>
  <PresentationFormat>Ekran Gösterisi (4:3)</PresentationFormat>
  <Paragraphs>428</Paragraphs>
  <Slides>45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49" baseType="lpstr">
      <vt:lpstr>Arial</vt:lpstr>
      <vt:lpstr>Calibri</vt:lpstr>
      <vt:lpstr>Times New Roman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pc</cp:lastModifiedBy>
  <cp:revision>1</cp:revision>
  <dcterms:modified xsi:type="dcterms:W3CDTF">2020-03-22T11:03:10Z</dcterms:modified>
</cp:coreProperties>
</file>