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2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4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6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8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22860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27432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32004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36576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6" name="Shape 13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1pPr>
    <a:lvl2pPr indent="2286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2pPr>
    <a:lvl3pPr indent="4572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3pPr>
    <a:lvl4pPr indent="6858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4pPr>
    <a:lvl5pPr indent="9144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5pPr>
    <a:lvl6pPr indent="11430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6pPr>
    <a:lvl7pPr indent="13716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7pPr>
    <a:lvl8pPr indent="16002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8pPr>
    <a:lvl9pPr indent="18288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şlık Metni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12" name="Gövde Düzeyi Bir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13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Başlık Metn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93" name="Gövde Düzeyi Bir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94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Başlık Metni"/>
          <p:cNvSpPr txBox="1"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102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103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Başlık Metni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6"/>
          </a:xfrm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111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aşlık Metni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119" name="Gövde Düzeyi Bir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120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428176" y="6404292"/>
            <a:ext cx="258624" cy="269241"/>
          </a:xfrm>
          <a:prstGeom prst="rect">
            <a:avLst/>
          </a:prstGeom>
        </p:spPr>
        <p:txBody>
          <a:bodyPr/>
          <a:lstStyle>
            <a:lvl1pPr defTabSz="91440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Başlık Metn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128" name="Gövde Düzeyi Bir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129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428176" y="6404292"/>
            <a:ext cx="258624" cy="269241"/>
          </a:xfrm>
          <a:prstGeom prst="rect">
            <a:avLst/>
          </a:prstGeom>
        </p:spPr>
        <p:txBody>
          <a:bodyPr/>
          <a:lstStyle>
            <a:lvl1pPr defTabSz="91440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şlık Metn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21" name="Gövde Düzeyi Bir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22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aşlık Metni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Başlık Metni</a:t>
            </a:r>
          </a:p>
        </p:txBody>
      </p:sp>
      <p:sp>
        <p:nvSpPr>
          <p:cNvPr id="30" name="Gövde Düzeyi Bir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31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aşlık Metn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39" name="Gövde Düzeyi Bir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40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aşlık Metn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48" name="Gövde Düzeyi Bir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49" name="Metin Yer Tutucusu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Başlık Metn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58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Başlık Metni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Başlık Metni</a:t>
            </a:r>
          </a:p>
        </p:txBody>
      </p:sp>
      <p:sp>
        <p:nvSpPr>
          <p:cNvPr id="73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74" name="Metin Yer Tutucusu 3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Başlık Metni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Başlık Metni</a:t>
            </a:r>
          </a:p>
        </p:txBody>
      </p:sp>
      <p:sp>
        <p:nvSpPr>
          <p:cNvPr id="83" name="Resim Yer Tutucusu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Gövde Düzeyi Bir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85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Metni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Başlık Metni</a:t>
            </a:r>
          </a:p>
        </p:txBody>
      </p:sp>
      <p:sp>
        <p:nvSpPr>
          <p:cNvPr id="3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4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413144" y="6406785"/>
            <a:ext cx="273657" cy="26425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edicine.com/cgi-bin/foxweb.exe/makezoom@/em/makezoom?picture=/websites/emedicine/radio/images/Large/63494_6349ENDO1.jpg&amp;template=izoom2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jpeg"/><Relationship Id="rId5" Type="http://schemas.openxmlformats.org/officeDocument/2006/relationships/hyperlink" Target="http://www.emedicine.com/cgi-bin/foxweb.exe/makezoom@/em/makezoom?picture=/websites/emedicine/radio/images/Large/63505_6350ENDO2.jpg&amp;template=izoom2" TargetMode="Externa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9" name="Alt Başlık 2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40" name="Resim 3" descr="Resim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504" y="-18582"/>
            <a:ext cx="9001001" cy="6750751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Metin kutusu 4"/>
          <p:cNvSpPr txBox="1"/>
          <p:nvPr/>
        </p:nvSpPr>
        <p:spPr>
          <a:xfrm>
            <a:off x="899591" y="5445223"/>
            <a:ext cx="7488834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defRPr sz="4800" b="1">
                <a:solidFill>
                  <a:srgbClr val="FFFFFF"/>
                </a:solidFill>
              </a:defRPr>
            </a:lvl1pPr>
          </a:lstStyle>
          <a:p>
            <a:r>
              <a:t>Tüberküloz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Dikdörtgen"/>
          <p:cNvSpPr/>
          <p:nvPr/>
        </p:nvSpPr>
        <p:spPr>
          <a:xfrm>
            <a:off x="2578100" y="1668054"/>
            <a:ext cx="4212382" cy="359653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62" name="Oval 4"/>
          <p:cNvSpPr/>
          <p:nvPr/>
        </p:nvSpPr>
        <p:spPr>
          <a:xfrm>
            <a:off x="2452688" y="1371600"/>
            <a:ext cx="595313" cy="685800"/>
          </a:xfrm>
          <a:prstGeom prst="ellipse">
            <a:avLst/>
          </a:prstGeom>
          <a:gradFill>
            <a:gsLst>
              <a:gs pos="0">
                <a:srgbClr val="FFCCFF"/>
              </a:gs>
              <a:gs pos="100000">
                <a:srgbClr val="755E75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lnSpc>
                <a:spcPct val="50000"/>
              </a:lnSpc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63" name="Freeform 5"/>
          <p:cNvSpPr/>
          <p:nvPr/>
        </p:nvSpPr>
        <p:spPr>
          <a:xfrm>
            <a:off x="2576677" y="1195153"/>
            <a:ext cx="307646" cy="3288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25" h="20715" extrusionOk="0">
                <a:moveTo>
                  <a:pt x="93" y="15915"/>
                </a:moveTo>
                <a:cubicBezTo>
                  <a:pt x="-738" y="15115"/>
                  <a:pt x="4247" y="13515"/>
                  <a:pt x="5077" y="11115"/>
                </a:cubicBezTo>
                <a:cubicBezTo>
                  <a:pt x="5908" y="8715"/>
                  <a:pt x="3416" y="3115"/>
                  <a:pt x="5077" y="1515"/>
                </a:cubicBezTo>
                <a:cubicBezTo>
                  <a:pt x="6739" y="-85"/>
                  <a:pt x="13385" y="-885"/>
                  <a:pt x="15047" y="1515"/>
                </a:cubicBezTo>
                <a:cubicBezTo>
                  <a:pt x="16708" y="3915"/>
                  <a:pt x="14216" y="12715"/>
                  <a:pt x="15047" y="15915"/>
                </a:cubicBezTo>
                <a:cubicBezTo>
                  <a:pt x="15877" y="19115"/>
                  <a:pt x="20862" y="20715"/>
                  <a:pt x="20031" y="20715"/>
                </a:cubicBezTo>
                <a:cubicBezTo>
                  <a:pt x="19200" y="20715"/>
                  <a:pt x="13385" y="16715"/>
                  <a:pt x="10062" y="15915"/>
                </a:cubicBezTo>
                <a:cubicBezTo>
                  <a:pt x="6739" y="15115"/>
                  <a:pt x="924" y="16715"/>
                  <a:pt x="93" y="15915"/>
                </a:cubicBezTo>
                <a:close/>
              </a:path>
            </a:pathLst>
          </a:custGeom>
          <a:solidFill>
            <a:srgbClr val="FFCC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64" name="Freeform 6"/>
          <p:cNvSpPr/>
          <p:nvPr/>
        </p:nvSpPr>
        <p:spPr>
          <a:xfrm>
            <a:off x="2685410" y="1724025"/>
            <a:ext cx="284856" cy="2587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93" h="18242" extrusionOk="0">
                <a:moveTo>
                  <a:pt x="1746" y="7722"/>
                </a:moveTo>
                <a:cubicBezTo>
                  <a:pt x="3874" y="1119"/>
                  <a:pt x="2171" y="3469"/>
                  <a:pt x="5470" y="0"/>
                </a:cubicBezTo>
                <a:cubicBezTo>
                  <a:pt x="8768" y="1231"/>
                  <a:pt x="15472" y="2909"/>
                  <a:pt x="15472" y="2909"/>
                </a:cubicBezTo>
                <a:cubicBezTo>
                  <a:pt x="16429" y="1902"/>
                  <a:pt x="16962" y="0"/>
                  <a:pt x="18238" y="0"/>
                </a:cubicBezTo>
                <a:cubicBezTo>
                  <a:pt x="19196" y="0"/>
                  <a:pt x="19090" y="1902"/>
                  <a:pt x="19090" y="2909"/>
                </a:cubicBezTo>
                <a:cubicBezTo>
                  <a:pt x="19090" y="8617"/>
                  <a:pt x="19090" y="7834"/>
                  <a:pt x="16323" y="10632"/>
                </a:cubicBezTo>
                <a:cubicBezTo>
                  <a:pt x="15472" y="10296"/>
                  <a:pt x="14621" y="9624"/>
                  <a:pt x="13663" y="9624"/>
                </a:cubicBezTo>
                <a:cubicBezTo>
                  <a:pt x="8768" y="9624"/>
                  <a:pt x="10471" y="14884"/>
                  <a:pt x="8130" y="17347"/>
                </a:cubicBezTo>
                <a:cubicBezTo>
                  <a:pt x="7492" y="18018"/>
                  <a:pt x="6321" y="17906"/>
                  <a:pt x="5470" y="18242"/>
                </a:cubicBezTo>
                <a:cubicBezTo>
                  <a:pt x="-1340" y="16004"/>
                  <a:pt x="-1021" y="15556"/>
                  <a:pt x="2703" y="9624"/>
                </a:cubicBezTo>
                <a:cubicBezTo>
                  <a:pt x="2065" y="7050"/>
                  <a:pt x="-2404" y="-3358"/>
                  <a:pt x="1746" y="7722"/>
                </a:cubicBezTo>
                <a:close/>
              </a:path>
            </a:pathLst>
          </a:custGeom>
          <a:solidFill>
            <a:srgbClr val="00CC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65" name="Oval 7"/>
          <p:cNvSpPr/>
          <p:nvPr/>
        </p:nvSpPr>
        <p:spPr>
          <a:xfrm>
            <a:off x="2733675" y="1814513"/>
            <a:ext cx="152400" cy="762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lnSpc>
                <a:spcPct val="50000"/>
              </a:lnSpc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66" name="Line 8"/>
          <p:cNvSpPr/>
          <p:nvPr/>
        </p:nvSpPr>
        <p:spPr>
          <a:xfrm flipV="1">
            <a:off x="2667000" y="1590674"/>
            <a:ext cx="152401" cy="95252"/>
          </a:xfrm>
          <a:prstGeom prst="line">
            <a:avLst/>
          </a:prstGeom>
          <a:ln w="38160">
            <a:solidFill>
              <a:srgbClr val="FF33C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7" name="Oval 9"/>
          <p:cNvSpPr/>
          <p:nvPr/>
        </p:nvSpPr>
        <p:spPr>
          <a:xfrm>
            <a:off x="4433887" y="1333500"/>
            <a:ext cx="595313" cy="685800"/>
          </a:xfrm>
          <a:prstGeom prst="ellipse">
            <a:avLst/>
          </a:prstGeom>
          <a:gradFill>
            <a:gsLst>
              <a:gs pos="0">
                <a:srgbClr val="FFCCFF"/>
              </a:gs>
              <a:gs pos="100000">
                <a:srgbClr val="755E75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lnSpc>
                <a:spcPct val="50000"/>
              </a:lnSpc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68" name="Freeform 10"/>
          <p:cNvSpPr/>
          <p:nvPr/>
        </p:nvSpPr>
        <p:spPr>
          <a:xfrm>
            <a:off x="4557877" y="1157053"/>
            <a:ext cx="307646" cy="3288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25" h="20715" extrusionOk="0">
                <a:moveTo>
                  <a:pt x="93" y="15915"/>
                </a:moveTo>
                <a:cubicBezTo>
                  <a:pt x="-738" y="15115"/>
                  <a:pt x="4247" y="13515"/>
                  <a:pt x="5077" y="11115"/>
                </a:cubicBezTo>
                <a:cubicBezTo>
                  <a:pt x="5908" y="8715"/>
                  <a:pt x="3416" y="3115"/>
                  <a:pt x="5077" y="1515"/>
                </a:cubicBezTo>
                <a:cubicBezTo>
                  <a:pt x="6739" y="-85"/>
                  <a:pt x="13385" y="-885"/>
                  <a:pt x="15047" y="1515"/>
                </a:cubicBezTo>
                <a:cubicBezTo>
                  <a:pt x="16708" y="3915"/>
                  <a:pt x="14216" y="12715"/>
                  <a:pt x="15047" y="15915"/>
                </a:cubicBezTo>
                <a:cubicBezTo>
                  <a:pt x="15877" y="19115"/>
                  <a:pt x="20862" y="20715"/>
                  <a:pt x="20031" y="20715"/>
                </a:cubicBezTo>
                <a:cubicBezTo>
                  <a:pt x="19200" y="20715"/>
                  <a:pt x="13385" y="16715"/>
                  <a:pt x="10062" y="15915"/>
                </a:cubicBezTo>
                <a:cubicBezTo>
                  <a:pt x="6739" y="15115"/>
                  <a:pt x="924" y="16715"/>
                  <a:pt x="93" y="15915"/>
                </a:cubicBezTo>
                <a:close/>
              </a:path>
            </a:pathLst>
          </a:custGeom>
          <a:solidFill>
            <a:srgbClr val="FFCC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69" name="Oval 11"/>
          <p:cNvSpPr/>
          <p:nvPr/>
        </p:nvSpPr>
        <p:spPr>
          <a:xfrm>
            <a:off x="4714875" y="1776413"/>
            <a:ext cx="152400" cy="762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lnSpc>
                <a:spcPct val="50000"/>
              </a:lnSpc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70" name="Freeform 12"/>
          <p:cNvSpPr/>
          <p:nvPr/>
        </p:nvSpPr>
        <p:spPr>
          <a:xfrm>
            <a:off x="4598987" y="1611854"/>
            <a:ext cx="354013" cy="3042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10" h="20803" extrusionOk="0">
                <a:moveTo>
                  <a:pt x="9427" y="288"/>
                </a:moveTo>
                <a:cubicBezTo>
                  <a:pt x="6132" y="6150"/>
                  <a:pt x="6132" y="7018"/>
                  <a:pt x="10983" y="11468"/>
                </a:cubicBezTo>
                <a:cubicBezTo>
                  <a:pt x="18030" y="9297"/>
                  <a:pt x="11074" y="12771"/>
                  <a:pt x="13363" y="288"/>
                </a:cubicBezTo>
                <a:cubicBezTo>
                  <a:pt x="13546" y="-797"/>
                  <a:pt x="14918" y="1482"/>
                  <a:pt x="15651" y="2134"/>
                </a:cubicBezTo>
                <a:cubicBezTo>
                  <a:pt x="19586" y="5824"/>
                  <a:pt x="14369" y="2134"/>
                  <a:pt x="20410" y="5933"/>
                </a:cubicBezTo>
                <a:cubicBezTo>
                  <a:pt x="19678" y="11794"/>
                  <a:pt x="18305" y="17547"/>
                  <a:pt x="14095" y="20803"/>
                </a:cubicBezTo>
                <a:cubicBezTo>
                  <a:pt x="11166" y="19500"/>
                  <a:pt x="10068" y="17872"/>
                  <a:pt x="7871" y="15159"/>
                </a:cubicBezTo>
                <a:cubicBezTo>
                  <a:pt x="4576" y="16461"/>
                  <a:pt x="3478" y="17113"/>
                  <a:pt x="0" y="16136"/>
                </a:cubicBezTo>
                <a:cubicBezTo>
                  <a:pt x="274" y="14616"/>
                  <a:pt x="91" y="12771"/>
                  <a:pt x="824" y="11468"/>
                </a:cubicBezTo>
                <a:cubicBezTo>
                  <a:pt x="1281" y="10709"/>
                  <a:pt x="2563" y="11143"/>
                  <a:pt x="3112" y="10491"/>
                </a:cubicBezTo>
                <a:cubicBezTo>
                  <a:pt x="8969" y="3545"/>
                  <a:pt x="-1190" y="12120"/>
                  <a:pt x="4668" y="4956"/>
                </a:cubicBezTo>
                <a:cubicBezTo>
                  <a:pt x="7230" y="1808"/>
                  <a:pt x="9427" y="7127"/>
                  <a:pt x="9427" y="288"/>
                </a:cubicBezTo>
                <a:close/>
              </a:path>
            </a:pathLst>
          </a:custGeom>
          <a:solidFill>
            <a:srgbClr val="00CC00"/>
          </a:solidFill>
          <a:ln w="9360">
            <a:solidFill>
              <a:srgbClr val="BBE0E3"/>
            </a:solidFill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71" name="Line 13"/>
          <p:cNvSpPr/>
          <p:nvPr/>
        </p:nvSpPr>
        <p:spPr>
          <a:xfrm>
            <a:off x="4757737" y="1652588"/>
            <a:ext cx="76201" cy="76201"/>
          </a:xfrm>
          <a:prstGeom prst="line">
            <a:avLst/>
          </a:prstGeom>
          <a:ln w="38160">
            <a:solidFill>
              <a:srgbClr val="FF33C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2" name="Oval 14"/>
          <p:cNvSpPr/>
          <p:nvPr/>
        </p:nvSpPr>
        <p:spPr>
          <a:xfrm>
            <a:off x="4648200" y="1752600"/>
            <a:ext cx="152400" cy="76200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lnSpc>
                <a:spcPct val="50000"/>
              </a:lnSpc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73" name="Oval 15"/>
          <p:cNvSpPr/>
          <p:nvPr/>
        </p:nvSpPr>
        <p:spPr>
          <a:xfrm>
            <a:off x="3290887" y="2324100"/>
            <a:ext cx="595313" cy="685800"/>
          </a:xfrm>
          <a:prstGeom prst="ellipse">
            <a:avLst/>
          </a:prstGeom>
          <a:gradFill>
            <a:gsLst>
              <a:gs pos="0">
                <a:srgbClr val="FFCCFF"/>
              </a:gs>
              <a:gs pos="100000">
                <a:srgbClr val="755E75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lnSpc>
                <a:spcPct val="50000"/>
              </a:lnSpc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74" name="Freeform 16"/>
          <p:cNvSpPr/>
          <p:nvPr/>
        </p:nvSpPr>
        <p:spPr>
          <a:xfrm>
            <a:off x="3414877" y="2147653"/>
            <a:ext cx="307646" cy="3288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25" h="20715" extrusionOk="0">
                <a:moveTo>
                  <a:pt x="93" y="15915"/>
                </a:moveTo>
                <a:cubicBezTo>
                  <a:pt x="-738" y="15115"/>
                  <a:pt x="4247" y="13515"/>
                  <a:pt x="5077" y="11115"/>
                </a:cubicBezTo>
                <a:cubicBezTo>
                  <a:pt x="5908" y="8715"/>
                  <a:pt x="3416" y="3115"/>
                  <a:pt x="5077" y="1515"/>
                </a:cubicBezTo>
                <a:cubicBezTo>
                  <a:pt x="6739" y="-85"/>
                  <a:pt x="13385" y="-885"/>
                  <a:pt x="15047" y="1515"/>
                </a:cubicBezTo>
                <a:cubicBezTo>
                  <a:pt x="16708" y="3915"/>
                  <a:pt x="14216" y="12715"/>
                  <a:pt x="15047" y="15915"/>
                </a:cubicBezTo>
                <a:cubicBezTo>
                  <a:pt x="15877" y="19115"/>
                  <a:pt x="20862" y="20715"/>
                  <a:pt x="20031" y="20715"/>
                </a:cubicBezTo>
                <a:cubicBezTo>
                  <a:pt x="19200" y="20715"/>
                  <a:pt x="13385" y="16715"/>
                  <a:pt x="10062" y="15915"/>
                </a:cubicBezTo>
                <a:cubicBezTo>
                  <a:pt x="6739" y="15115"/>
                  <a:pt x="924" y="16715"/>
                  <a:pt x="93" y="15915"/>
                </a:cubicBezTo>
                <a:close/>
              </a:path>
            </a:pathLst>
          </a:custGeom>
          <a:solidFill>
            <a:srgbClr val="FFCC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75" name="Freeform 17"/>
          <p:cNvSpPr/>
          <p:nvPr/>
        </p:nvSpPr>
        <p:spPr>
          <a:xfrm>
            <a:off x="3523610" y="2676525"/>
            <a:ext cx="284855" cy="2587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93" h="18242" extrusionOk="0">
                <a:moveTo>
                  <a:pt x="1746" y="7722"/>
                </a:moveTo>
                <a:cubicBezTo>
                  <a:pt x="3874" y="1119"/>
                  <a:pt x="2171" y="3469"/>
                  <a:pt x="5470" y="0"/>
                </a:cubicBezTo>
                <a:cubicBezTo>
                  <a:pt x="8768" y="1231"/>
                  <a:pt x="15472" y="2909"/>
                  <a:pt x="15472" y="2909"/>
                </a:cubicBezTo>
                <a:cubicBezTo>
                  <a:pt x="16429" y="1902"/>
                  <a:pt x="16962" y="0"/>
                  <a:pt x="18238" y="0"/>
                </a:cubicBezTo>
                <a:cubicBezTo>
                  <a:pt x="19196" y="0"/>
                  <a:pt x="19090" y="1902"/>
                  <a:pt x="19090" y="2909"/>
                </a:cubicBezTo>
                <a:cubicBezTo>
                  <a:pt x="19090" y="8617"/>
                  <a:pt x="19090" y="7834"/>
                  <a:pt x="16323" y="10632"/>
                </a:cubicBezTo>
                <a:cubicBezTo>
                  <a:pt x="15472" y="10296"/>
                  <a:pt x="14621" y="9624"/>
                  <a:pt x="13663" y="9624"/>
                </a:cubicBezTo>
                <a:cubicBezTo>
                  <a:pt x="8768" y="9624"/>
                  <a:pt x="10471" y="14884"/>
                  <a:pt x="8130" y="17347"/>
                </a:cubicBezTo>
                <a:cubicBezTo>
                  <a:pt x="7492" y="18018"/>
                  <a:pt x="6321" y="17906"/>
                  <a:pt x="5470" y="18242"/>
                </a:cubicBezTo>
                <a:cubicBezTo>
                  <a:pt x="-1340" y="16004"/>
                  <a:pt x="-1021" y="15556"/>
                  <a:pt x="2703" y="9624"/>
                </a:cubicBezTo>
                <a:cubicBezTo>
                  <a:pt x="2065" y="7050"/>
                  <a:pt x="-2404" y="-3358"/>
                  <a:pt x="1746" y="7722"/>
                </a:cubicBezTo>
                <a:close/>
              </a:path>
            </a:pathLst>
          </a:custGeom>
          <a:solidFill>
            <a:srgbClr val="00CC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76" name="Oval 18"/>
          <p:cNvSpPr/>
          <p:nvPr/>
        </p:nvSpPr>
        <p:spPr>
          <a:xfrm>
            <a:off x="3571875" y="2767013"/>
            <a:ext cx="152400" cy="762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lnSpc>
                <a:spcPct val="50000"/>
              </a:lnSpc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77" name="Oval 19"/>
          <p:cNvSpPr/>
          <p:nvPr/>
        </p:nvSpPr>
        <p:spPr>
          <a:xfrm>
            <a:off x="5957887" y="2324100"/>
            <a:ext cx="595313" cy="685800"/>
          </a:xfrm>
          <a:prstGeom prst="ellipse">
            <a:avLst/>
          </a:prstGeom>
          <a:gradFill>
            <a:gsLst>
              <a:gs pos="0">
                <a:srgbClr val="FFCCFF"/>
              </a:gs>
              <a:gs pos="100000">
                <a:srgbClr val="755E75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lnSpc>
                <a:spcPct val="50000"/>
              </a:lnSpc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78" name="Freeform 20"/>
          <p:cNvSpPr/>
          <p:nvPr/>
        </p:nvSpPr>
        <p:spPr>
          <a:xfrm>
            <a:off x="6081877" y="2147653"/>
            <a:ext cx="307646" cy="3288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25" h="20715" extrusionOk="0">
                <a:moveTo>
                  <a:pt x="93" y="15915"/>
                </a:moveTo>
                <a:cubicBezTo>
                  <a:pt x="-738" y="15115"/>
                  <a:pt x="4247" y="13515"/>
                  <a:pt x="5077" y="11115"/>
                </a:cubicBezTo>
                <a:cubicBezTo>
                  <a:pt x="5908" y="8715"/>
                  <a:pt x="3416" y="3115"/>
                  <a:pt x="5077" y="1515"/>
                </a:cubicBezTo>
                <a:cubicBezTo>
                  <a:pt x="6739" y="-85"/>
                  <a:pt x="13385" y="-885"/>
                  <a:pt x="15047" y="1515"/>
                </a:cubicBezTo>
                <a:cubicBezTo>
                  <a:pt x="16708" y="3915"/>
                  <a:pt x="14216" y="12715"/>
                  <a:pt x="15047" y="15915"/>
                </a:cubicBezTo>
                <a:cubicBezTo>
                  <a:pt x="15877" y="19115"/>
                  <a:pt x="20862" y="20715"/>
                  <a:pt x="20031" y="20715"/>
                </a:cubicBezTo>
                <a:cubicBezTo>
                  <a:pt x="19200" y="20715"/>
                  <a:pt x="13385" y="16715"/>
                  <a:pt x="10062" y="15915"/>
                </a:cubicBezTo>
                <a:cubicBezTo>
                  <a:pt x="6739" y="15115"/>
                  <a:pt x="924" y="16715"/>
                  <a:pt x="93" y="15915"/>
                </a:cubicBezTo>
                <a:close/>
              </a:path>
            </a:pathLst>
          </a:custGeom>
          <a:solidFill>
            <a:srgbClr val="FFCC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79" name="Oval 21"/>
          <p:cNvSpPr/>
          <p:nvPr/>
        </p:nvSpPr>
        <p:spPr>
          <a:xfrm>
            <a:off x="6110287" y="3581400"/>
            <a:ext cx="595313" cy="685800"/>
          </a:xfrm>
          <a:prstGeom prst="ellipse">
            <a:avLst/>
          </a:prstGeom>
          <a:gradFill>
            <a:gsLst>
              <a:gs pos="0">
                <a:srgbClr val="FFCCFF"/>
              </a:gs>
              <a:gs pos="100000">
                <a:srgbClr val="755E75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lnSpc>
                <a:spcPct val="50000"/>
              </a:lnSpc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80" name="Freeform 22"/>
          <p:cNvSpPr/>
          <p:nvPr/>
        </p:nvSpPr>
        <p:spPr>
          <a:xfrm>
            <a:off x="6234277" y="3404953"/>
            <a:ext cx="307646" cy="3288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25" h="20715" extrusionOk="0">
                <a:moveTo>
                  <a:pt x="93" y="15915"/>
                </a:moveTo>
                <a:cubicBezTo>
                  <a:pt x="-738" y="15115"/>
                  <a:pt x="4247" y="13515"/>
                  <a:pt x="5077" y="11115"/>
                </a:cubicBezTo>
                <a:cubicBezTo>
                  <a:pt x="5908" y="8715"/>
                  <a:pt x="3416" y="3115"/>
                  <a:pt x="5077" y="1515"/>
                </a:cubicBezTo>
                <a:cubicBezTo>
                  <a:pt x="6739" y="-85"/>
                  <a:pt x="13385" y="-885"/>
                  <a:pt x="15047" y="1515"/>
                </a:cubicBezTo>
                <a:cubicBezTo>
                  <a:pt x="16708" y="3915"/>
                  <a:pt x="14216" y="12715"/>
                  <a:pt x="15047" y="15915"/>
                </a:cubicBezTo>
                <a:cubicBezTo>
                  <a:pt x="15877" y="19115"/>
                  <a:pt x="20862" y="20715"/>
                  <a:pt x="20031" y="20715"/>
                </a:cubicBezTo>
                <a:cubicBezTo>
                  <a:pt x="19200" y="20715"/>
                  <a:pt x="13385" y="16715"/>
                  <a:pt x="10062" y="15915"/>
                </a:cubicBezTo>
                <a:cubicBezTo>
                  <a:pt x="6739" y="15115"/>
                  <a:pt x="924" y="16715"/>
                  <a:pt x="93" y="15915"/>
                </a:cubicBezTo>
                <a:close/>
              </a:path>
            </a:pathLst>
          </a:custGeom>
          <a:solidFill>
            <a:srgbClr val="FFCC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81" name="Oval 23"/>
          <p:cNvSpPr/>
          <p:nvPr/>
        </p:nvSpPr>
        <p:spPr>
          <a:xfrm>
            <a:off x="6467475" y="4024312"/>
            <a:ext cx="152400" cy="762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lnSpc>
                <a:spcPct val="50000"/>
              </a:lnSpc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82" name="Freeform 24"/>
          <p:cNvSpPr/>
          <p:nvPr/>
        </p:nvSpPr>
        <p:spPr>
          <a:xfrm>
            <a:off x="6351587" y="3859754"/>
            <a:ext cx="354013" cy="3042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10" h="20803" extrusionOk="0">
                <a:moveTo>
                  <a:pt x="9427" y="288"/>
                </a:moveTo>
                <a:cubicBezTo>
                  <a:pt x="6132" y="6150"/>
                  <a:pt x="6132" y="7018"/>
                  <a:pt x="10983" y="11468"/>
                </a:cubicBezTo>
                <a:cubicBezTo>
                  <a:pt x="18030" y="9297"/>
                  <a:pt x="11074" y="12771"/>
                  <a:pt x="13363" y="288"/>
                </a:cubicBezTo>
                <a:cubicBezTo>
                  <a:pt x="13546" y="-797"/>
                  <a:pt x="14918" y="1482"/>
                  <a:pt x="15651" y="2134"/>
                </a:cubicBezTo>
                <a:cubicBezTo>
                  <a:pt x="19586" y="5824"/>
                  <a:pt x="14369" y="2134"/>
                  <a:pt x="20410" y="5933"/>
                </a:cubicBezTo>
                <a:cubicBezTo>
                  <a:pt x="19678" y="11794"/>
                  <a:pt x="18305" y="17547"/>
                  <a:pt x="14095" y="20803"/>
                </a:cubicBezTo>
                <a:cubicBezTo>
                  <a:pt x="11166" y="19500"/>
                  <a:pt x="10068" y="17872"/>
                  <a:pt x="7871" y="15159"/>
                </a:cubicBezTo>
                <a:cubicBezTo>
                  <a:pt x="4576" y="16461"/>
                  <a:pt x="3478" y="17113"/>
                  <a:pt x="0" y="16136"/>
                </a:cubicBezTo>
                <a:cubicBezTo>
                  <a:pt x="274" y="14616"/>
                  <a:pt x="91" y="12771"/>
                  <a:pt x="824" y="11468"/>
                </a:cubicBezTo>
                <a:cubicBezTo>
                  <a:pt x="1281" y="10709"/>
                  <a:pt x="2563" y="11143"/>
                  <a:pt x="3112" y="10491"/>
                </a:cubicBezTo>
                <a:cubicBezTo>
                  <a:pt x="8969" y="3545"/>
                  <a:pt x="-1190" y="12120"/>
                  <a:pt x="4668" y="4956"/>
                </a:cubicBezTo>
                <a:cubicBezTo>
                  <a:pt x="7230" y="1808"/>
                  <a:pt x="9427" y="7127"/>
                  <a:pt x="9427" y="288"/>
                </a:cubicBezTo>
                <a:close/>
              </a:path>
            </a:pathLst>
          </a:custGeom>
          <a:solidFill>
            <a:srgbClr val="00CC00"/>
          </a:solidFill>
          <a:ln w="9360">
            <a:solidFill>
              <a:srgbClr val="BBE0E3"/>
            </a:solidFill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83" name="Line 25"/>
          <p:cNvSpPr/>
          <p:nvPr/>
        </p:nvSpPr>
        <p:spPr>
          <a:xfrm>
            <a:off x="6553200" y="3957637"/>
            <a:ext cx="76201" cy="76201"/>
          </a:xfrm>
          <a:prstGeom prst="line">
            <a:avLst/>
          </a:prstGeom>
          <a:ln w="38160">
            <a:solidFill>
              <a:srgbClr val="FF33C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4" name="Oval 26"/>
          <p:cNvSpPr/>
          <p:nvPr/>
        </p:nvSpPr>
        <p:spPr>
          <a:xfrm>
            <a:off x="6553200" y="4000500"/>
            <a:ext cx="152400" cy="76200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lnSpc>
                <a:spcPct val="50000"/>
              </a:lnSpc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85" name="Line 27"/>
          <p:cNvSpPr/>
          <p:nvPr/>
        </p:nvSpPr>
        <p:spPr>
          <a:xfrm flipV="1">
            <a:off x="6553199" y="4071937"/>
            <a:ext cx="76201" cy="95251"/>
          </a:xfrm>
          <a:prstGeom prst="line">
            <a:avLst/>
          </a:prstGeom>
          <a:ln w="28440">
            <a:solidFill>
              <a:srgbClr val="FF33C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6" name="Line 28"/>
          <p:cNvSpPr/>
          <p:nvPr/>
        </p:nvSpPr>
        <p:spPr>
          <a:xfrm flipV="1">
            <a:off x="6543674" y="3952874"/>
            <a:ext cx="76201" cy="95252"/>
          </a:xfrm>
          <a:prstGeom prst="line">
            <a:avLst/>
          </a:prstGeom>
          <a:ln w="28440">
            <a:solidFill>
              <a:srgbClr val="FF33C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7" name="Line 29"/>
          <p:cNvSpPr/>
          <p:nvPr/>
        </p:nvSpPr>
        <p:spPr>
          <a:xfrm>
            <a:off x="6400799" y="3814762"/>
            <a:ext cx="76201" cy="76201"/>
          </a:xfrm>
          <a:prstGeom prst="line">
            <a:avLst/>
          </a:prstGeom>
          <a:ln w="38160">
            <a:solidFill>
              <a:srgbClr val="FF33C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8" name="Line 30"/>
          <p:cNvSpPr/>
          <p:nvPr/>
        </p:nvSpPr>
        <p:spPr>
          <a:xfrm>
            <a:off x="6476999" y="3733799"/>
            <a:ext cx="76201" cy="76202"/>
          </a:xfrm>
          <a:prstGeom prst="line">
            <a:avLst/>
          </a:prstGeom>
          <a:ln w="38160">
            <a:solidFill>
              <a:srgbClr val="FF33C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9" name="Line 31"/>
          <p:cNvSpPr/>
          <p:nvPr/>
        </p:nvSpPr>
        <p:spPr>
          <a:xfrm>
            <a:off x="6248399" y="3809999"/>
            <a:ext cx="76201" cy="76202"/>
          </a:xfrm>
          <a:prstGeom prst="line">
            <a:avLst/>
          </a:prstGeom>
          <a:ln w="38160">
            <a:solidFill>
              <a:srgbClr val="FF33C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90" name="Line 32"/>
          <p:cNvSpPr/>
          <p:nvPr/>
        </p:nvSpPr>
        <p:spPr>
          <a:xfrm flipV="1">
            <a:off x="6324600" y="3724274"/>
            <a:ext cx="76201" cy="95252"/>
          </a:xfrm>
          <a:prstGeom prst="line">
            <a:avLst/>
          </a:prstGeom>
          <a:ln w="28440">
            <a:solidFill>
              <a:srgbClr val="FF33C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91" name="Freeform 33"/>
          <p:cNvSpPr/>
          <p:nvPr/>
        </p:nvSpPr>
        <p:spPr>
          <a:xfrm>
            <a:off x="6122892" y="2611922"/>
            <a:ext cx="352210" cy="3217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93" h="18242" extrusionOk="0">
                <a:moveTo>
                  <a:pt x="1746" y="7722"/>
                </a:moveTo>
                <a:cubicBezTo>
                  <a:pt x="3874" y="1119"/>
                  <a:pt x="2171" y="3469"/>
                  <a:pt x="5470" y="0"/>
                </a:cubicBezTo>
                <a:cubicBezTo>
                  <a:pt x="8768" y="1231"/>
                  <a:pt x="15472" y="2909"/>
                  <a:pt x="15472" y="2909"/>
                </a:cubicBezTo>
                <a:cubicBezTo>
                  <a:pt x="16429" y="1902"/>
                  <a:pt x="16962" y="0"/>
                  <a:pt x="18238" y="0"/>
                </a:cubicBezTo>
                <a:cubicBezTo>
                  <a:pt x="19196" y="0"/>
                  <a:pt x="19090" y="1902"/>
                  <a:pt x="19090" y="2909"/>
                </a:cubicBezTo>
                <a:cubicBezTo>
                  <a:pt x="19090" y="8617"/>
                  <a:pt x="19090" y="7834"/>
                  <a:pt x="16323" y="10632"/>
                </a:cubicBezTo>
                <a:cubicBezTo>
                  <a:pt x="15472" y="10296"/>
                  <a:pt x="14621" y="9624"/>
                  <a:pt x="13663" y="9624"/>
                </a:cubicBezTo>
                <a:cubicBezTo>
                  <a:pt x="8768" y="9624"/>
                  <a:pt x="10471" y="14884"/>
                  <a:pt x="8130" y="17347"/>
                </a:cubicBezTo>
                <a:cubicBezTo>
                  <a:pt x="7492" y="18018"/>
                  <a:pt x="6321" y="17906"/>
                  <a:pt x="5470" y="18242"/>
                </a:cubicBezTo>
                <a:cubicBezTo>
                  <a:pt x="-1340" y="16004"/>
                  <a:pt x="-1021" y="15556"/>
                  <a:pt x="2703" y="9624"/>
                </a:cubicBezTo>
                <a:cubicBezTo>
                  <a:pt x="2065" y="7050"/>
                  <a:pt x="-2404" y="-3358"/>
                  <a:pt x="1746" y="7722"/>
                </a:cubicBezTo>
                <a:close/>
              </a:path>
            </a:pathLst>
          </a:custGeom>
          <a:solidFill>
            <a:srgbClr val="00CC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92" name="Line 34"/>
          <p:cNvSpPr/>
          <p:nvPr/>
        </p:nvSpPr>
        <p:spPr>
          <a:xfrm>
            <a:off x="6316662" y="2733674"/>
            <a:ext cx="76201" cy="76202"/>
          </a:xfrm>
          <a:prstGeom prst="line">
            <a:avLst/>
          </a:prstGeom>
          <a:ln w="38160">
            <a:solidFill>
              <a:srgbClr val="FF33C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93" name="Line 35"/>
          <p:cNvSpPr/>
          <p:nvPr/>
        </p:nvSpPr>
        <p:spPr>
          <a:xfrm flipV="1">
            <a:off x="6183312" y="2824163"/>
            <a:ext cx="76201" cy="95251"/>
          </a:xfrm>
          <a:prstGeom prst="line">
            <a:avLst/>
          </a:prstGeom>
          <a:ln w="28440">
            <a:solidFill>
              <a:srgbClr val="FF33C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94" name="Line 36"/>
          <p:cNvSpPr/>
          <p:nvPr/>
        </p:nvSpPr>
        <p:spPr>
          <a:xfrm flipV="1">
            <a:off x="6154737" y="2728913"/>
            <a:ext cx="76201" cy="95251"/>
          </a:xfrm>
          <a:prstGeom prst="line">
            <a:avLst/>
          </a:prstGeom>
          <a:ln w="28440">
            <a:solidFill>
              <a:srgbClr val="FF33C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95" name="Oval 37"/>
          <p:cNvSpPr/>
          <p:nvPr/>
        </p:nvSpPr>
        <p:spPr>
          <a:xfrm>
            <a:off x="6176962" y="2662238"/>
            <a:ext cx="152401" cy="762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lnSpc>
                <a:spcPct val="50000"/>
              </a:lnSpc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96" name="Oval 38"/>
          <p:cNvSpPr/>
          <p:nvPr/>
        </p:nvSpPr>
        <p:spPr>
          <a:xfrm>
            <a:off x="4597400" y="4419600"/>
            <a:ext cx="965200" cy="1028700"/>
          </a:xfrm>
          <a:prstGeom prst="ellipse">
            <a:avLst/>
          </a:prstGeom>
          <a:gradFill>
            <a:gsLst>
              <a:gs pos="0">
                <a:srgbClr val="FFCCFF"/>
              </a:gs>
              <a:gs pos="100000">
                <a:srgbClr val="755E75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lnSpc>
                <a:spcPct val="50000"/>
              </a:lnSpc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97" name="Freeform 39"/>
          <p:cNvSpPr/>
          <p:nvPr/>
        </p:nvSpPr>
        <p:spPr>
          <a:xfrm>
            <a:off x="4906215" y="4027046"/>
            <a:ext cx="412658" cy="6211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25" h="20715" extrusionOk="0">
                <a:moveTo>
                  <a:pt x="93" y="15915"/>
                </a:moveTo>
                <a:cubicBezTo>
                  <a:pt x="-738" y="15115"/>
                  <a:pt x="4247" y="13515"/>
                  <a:pt x="5077" y="11115"/>
                </a:cubicBezTo>
                <a:cubicBezTo>
                  <a:pt x="5908" y="8715"/>
                  <a:pt x="3416" y="3115"/>
                  <a:pt x="5077" y="1515"/>
                </a:cubicBezTo>
                <a:cubicBezTo>
                  <a:pt x="6739" y="-85"/>
                  <a:pt x="13385" y="-885"/>
                  <a:pt x="15047" y="1515"/>
                </a:cubicBezTo>
                <a:cubicBezTo>
                  <a:pt x="16708" y="3915"/>
                  <a:pt x="14216" y="12715"/>
                  <a:pt x="15047" y="15915"/>
                </a:cubicBezTo>
                <a:cubicBezTo>
                  <a:pt x="15877" y="19115"/>
                  <a:pt x="20862" y="20715"/>
                  <a:pt x="20031" y="20715"/>
                </a:cubicBezTo>
                <a:cubicBezTo>
                  <a:pt x="19200" y="20715"/>
                  <a:pt x="13385" y="16715"/>
                  <a:pt x="10062" y="15915"/>
                </a:cubicBezTo>
                <a:cubicBezTo>
                  <a:pt x="6739" y="15115"/>
                  <a:pt x="924" y="16715"/>
                  <a:pt x="93" y="15915"/>
                </a:cubicBezTo>
                <a:close/>
              </a:path>
            </a:pathLst>
          </a:custGeom>
          <a:solidFill>
            <a:srgbClr val="FFCC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98" name="Freeform 40"/>
          <p:cNvSpPr/>
          <p:nvPr/>
        </p:nvSpPr>
        <p:spPr>
          <a:xfrm>
            <a:off x="4675920" y="4670220"/>
            <a:ext cx="475519" cy="5748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10" h="20803" extrusionOk="0">
                <a:moveTo>
                  <a:pt x="9427" y="288"/>
                </a:moveTo>
                <a:cubicBezTo>
                  <a:pt x="6132" y="6150"/>
                  <a:pt x="6132" y="7018"/>
                  <a:pt x="10983" y="11468"/>
                </a:cubicBezTo>
                <a:cubicBezTo>
                  <a:pt x="18030" y="9297"/>
                  <a:pt x="11074" y="12771"/>
                  <a:pt x="13363" y="288"/>
                </a:cubicBezTo>
                <a:cubicBezTo>
                  <a:pt x="13546" y="-797"/>
                  <a:pt x="14918" y="1482"/>
                  <a:pt x="15651" y="2134"/>
                </a:cubicBezTo>
                <a:cubicBezTo>
                  <a:pt x="19586" y="5824"/>
                  <a:pt x="14369" y="2134"/>
                  <a:pt x="20410" y="5933"/>
                </a:cubicBezTo>
                <a:cubicBezTo>
                  <a:pt x="19678" y="11794"/>
                  <a:pt x="18305" y="17547"/>
                  <a:pt x="14095" y="20803"/>
                </a:cubicBezTo>
                <a:cubicBezTo>
                  <a:pt x="11166" y="19500"/>
                  <a:pt x="10068" y="17872"/>
                  <a:pt x="7871" y="15159"/>
                </a:cubicBezTo>
                <a:cubicBezTo>
                  <a:pt x="4576" y="16461"/>
                  <a:pt x="3478" y="17113"/>
                  <a:pt x="0" y="16136"/>
                </a:cubicBezTo>
                <a:cubicBezTo>
                  <a:pt x="274" y="14616"/>
                  <a:pt x="91" y="12771"/>
                  <a:pt x="824" y="11468"/>
                </a:cubicBezTo>
                <a:cubicBezTo>
                  <a:pt x="1281" y="10709"/>
                  <a:pt x="2563" y="11143"/>
                  <a:pt x="3112" y="10491"/>
                </a:cubicBezTo>
                <a:cubicBezTo>
                  <a:pt x="8969" y="3545"/>
                  <a:pt x="-1190" y="12120"/>
                  <a:pt x="4668" y="4956"/>
                </a:cubicBezTo>
                <a:cubicBezTo>
                  <a:pt x="7230" y="1808"/>
                  <a:pt x="9427" y="7127"/>
                  <a:pt x="9427" y="288"/>
                </a:cubicBezTo>
                <a:close/>
              </a:path>
            </a:pathLst>
          </a:custGeom>
          <a:solidFill>
            <a:srgbClr val="00CC00"/>
          </a:solidFill>
          <a:ln w="9360">
            <a:solidFill>
              <a:srgbClr val="BBE0E3"/>
            </a:solidFill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99" name="Oval 41"/>
          <p:cNvSpPr/>
          <p:nvPr/>
        </p:nvSpPr>
        <p:spPr>
          <a:xfrm>
            <a:off x="5040312" y="5033962"/>
            <a:ext cx="50801" cy="1524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lnSpc>
                <a:spcPct val="50000"/>
              </a:lnSpc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00" name="Oval 42"/>
          <p:cNvSpPr/>
          <p:nvPr/>
        </p:nvSpPr>
        <p:spPr>
          <a:xfrm>
            <a:off x="4738687" y="4986337"/>
            <a:ext cx="152401" cy="76201"/>
          </a:xfrm>
          <a:prstGeom prst="ellipse">
            <a:avLst/>
          </a:prstGeom>
          <a:solidFill>
            <a:srgbClr val="CCFFCC"/>
          </a:solidFill>
          <a:ln w="936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lnSpc>
                <a:spcPct val="50000"/>
              </a:lnSpc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01" name="Line 43"/>
          <p:cNvSpPr/>
          <p:nvPr/>
        </p:nvSpPr>
        <p:spPr>
          <a:xfrm>
            <a:off x="4924424" y="4876799"/>
            <a:ext cx="76201" cy="76202"/>
          </a:xfrm>
          <a:prstGeom prst="line">
            <a:avLst/>
          </a:prstGeom>
          <a:ln w="38160">
            <a:solidFill>
              <a:srgbClr val="FF33C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2" name="Line 44"/>
          <p:cNvSpPr/>
          <p:nvPr/>
        </p:nvSpPr>
        <p:spPr>
          <a:xfrm>
            <a:off x="4786313" y="5014912"/>
            <a:ext cx="76201" cy="1588"/>
          </a:xfrm>
          <a:prstGeom prst="line">
            <a:avLst/>
          </a:prstGeom>
          <a:ln w="38160">
            <a:solidFill>
              <a:srgbClr val="FF33C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3" name="Freeform 45"/>
          <p:cNvSpPr/>
          <p:nvPr/>
        </p:nvSpPr>
        <p:spPr>
          <a:xfrm>
            <a:off x="4572000" y="4724400"/>
            <a:ext cx="1524000" cy="1155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68" y="20918"/>
                  <a:pt x="68" y="20235"/>
                  <a:pt x="202" y="19582"/>
                </a:cubicBezTo>
                <a:cubicBezTo>
                  <a:pt x="675" y="17268"/>
                  <a:pt x="3375" y="17179"/>
                  <a:pt x="4635" y="17031"/>
                </a:cubicBezTo>
                <a:cubicBezTo>
                  <a:pt x="5355" y="16378"/>
                  <a:pt x="5445" y="15844"/>
                  <a:pt x="5985" y="15251"/>
                </a:cubicBezTo>
                <a:cubicBezTo>
                  <a:pt x="6592" y="14568"/>
                  <a:pt x="8662" y="14538"/>
                  <a:pt x="9068" y="14479"/>
                </a:cubicBezTo>
                <a:cubicBezTo>
                  <a:pt x="10710" y="13975"/>
                  <a:pt x="8932" y="14716"/>
                  <a:pt x="11002" y="12699"/>
                </a:cubicBezTo>
                <a:cubicBezTo>
                  <a:pt x="11880" y="11838"/>
                  <a:pt x="12735" y="10919"/>
                  <a:pt x="13500" y="9910"/>
                </a:cubicBezTo>
                <a:cubicBezTo>
                  <a:pt x="13702" y="9168"/>
                  <a:pt x="13658" y="8337"/>
                  <a:pt x="13882" y="7625"/>
                </a:cubicBezTo>
                <a:cubicBezTo>
                  <a:pt x="14760" y="4777"/>
                  <a:pt x="17055" y="4273"/>
                  <a:pt x="19102" y="3798"/>
                </a:cubicBezTo>
                <a:cubicBezTo>
                  <a:pt x="19238" y="3679"/>
                  <a:pt x="20880" y="2196"/>
                  <a:pt x="21218" y="1513"/>
                </a:cubicBezTo>
                <a:cubicBezTo>
                  <a:pt x="21442" y="1068"/>
                  <a:pt x="21600" y="0"/>
                  <a:pt x="21600" y="0"/>
                </a:cubicBezTo>
              </a:path>
            </a:pathLst>
          </a:custGeom>
          <a:ln w="28440">
            <a:solidFill>
              <a:srgbClr val="FF3300"/>
            </a:solidFill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04" name="Freeform 46"/>
          <p:cNvSpPr/>
          <p:nvPr/>
        </p:nvSpPr>
        <p:spPr>
          <a:xfrm>
            <a:off x="4705350" y="4824412"/>
            <a:ext cx="1550988" cy="1130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111" y="20690"/>
                  <a:pt x="111" y="19749"/>
                  <a:pt x="575" y="18991"/>
                </a:cubicBezTo>
                <a:cubicBezTo>
                  <a:pt x="1570" y="17322"/>
                  <a:pt x="3537" y="17383"/>
                  <a:pt x="4930" y="16928"/>
                </a:cubicBezTo>
                <a:cubicBezTo>
                  <a:pt x="6677" y="14410"/>
                  <a:pt x="7605" y="14531"/>
                  <a:pt x="10236" y="14319"/>
                </a:cubicBezTo>
                <a:cubicBezTo>
                  <a:pt x="10811" y="13803"/>
                  <a:pt x="10877" y="13894"/>
                  <a:pt x="11187" y="13015"/>
                </a:cubicBezTo>
                <a:cubicBezTo>
                  <a:pt x="11430" y="12317"/>
                  <a:pt x="11253" y="12013"/>
                  <a:pt x="11740" y="11467"/>
                </a:cubicBezTo>
                <a:cubicBezTo>
                  <a:pt x="12204" y="10921"/>
                  <a:pt x="12690" y="10861"/>
                  <a:pt x="13265" y="10679"/>
                </a:cubicBezTo>
                <a:cubicBezTo>
                  <a:pt x="13508" y="10497"/>
                  <a:pt x="13818" y="10436"/>
                  <a:pt x="14017" y="10163"/>
                </a:cubicBezTo>
                <a:cubicBezTo>
                  <a:pt x="14459" y="9556"/>
                  <a:pt x="14238" y="8252"/>
                  <a:pt x="14592" y="7554"/>
                </a:cubicBezTo>
                <a:cubicBezTo>
                  <a:pt x="15631" y="5430"/>
                  <a:pt x="17223" y="4733"/>
                  <a:pt x="18947" y="4187"/>
                </a:cubicBezTo>
                <a:cubicBezTo>
                  <a:pt x="19588" y="3519"/>
                  <a:pt x="20097" y="2882"/>
                  <a:pt x="20649" y="2093"/>
                </a:cubicBezTo>
                <a:cubicBezTo>
                  <a:pt x="21180" y="30"/>
                  <a:pt x="20406" y="2579"/>
                  <a:pt x="21423" y="789"/>
                </a:cubicBezTo>
                <a:cubicBezTo>
                  <a:pt x="21556" y="576"/>
                  <a:pt x="21600" y="0"/>
                  <a:pt x="21600" y="0"/>
                </a:cubicBezTo>
              </a:path>
            </a:pathLst>
          </a:custGeom>
          <a:ln w="28440">
            <a:solidFill>
              <a:srgbClr val="FF3300"/>
            </a:solidFill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05" name="Oval 47"/>
          <p:cNvSpPr/>
          <p:nvPr/>
        </p:nvSpPr>
        <p:spPr>
          <a:xfrm>
            <a:off x="4724400" y="5715000"/>
            <a:ext cx="152400" cy="76200"/>
          </a:xfrm>
          <a:prstGeom prst="ellipse">
            <a:avLst/>
          </a:prstGeom>
          <a:solidFill>
            <a:srgbClr val="FF3300"/>
          </a:solidFill>
          <a:ln w="28440">
            <a:solidFill>
              <a:srgbClr val="FF3300"/>
            </a:solidFill>
            <a:miter/>
          </a:ln>
        </p:spPr>
        <p:txBody>
          <a:bodyPr lIns="45719" rIns="45719" anchor="ctr"/>
          <a:lstStyle/>
          <a:p>
            <a:pPr>
              <a:lnSpc>
                <a:spcPct val="50000"/>
              </a:lnSpc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06" name="Oval 48"/>
          <p:cNvSpPr/>
          <p:nvPr/>
        </p:nvSpPr>
        <p:spPr>
          <a:xfrm>
            <a:off x="4800600" y="5715000"/>
            <a:ext cx="76200" cy="76200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lnSpc>
                <a:spcPct val="50000"/>
              </a:lnSpc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07" name="Oval 49"/>
          <p:cNvSpPr/>
          <p:nvPr/>
        </p:nvSpPr>
        <p:spPr>
          <a:xfrm>
            <a:off x="5029200" y="5562600"/>
            <a:ext cx="152400" cy="76200"/>
          </a:xfrm>
          <a:prstGeom prst="ellipse">
            <a:avLst/>
          </a:prstGeom>
          <a:solidFill>
            <a:srgbClr val="FF3300"/>
          </a:solidFill>
          <a:ln w="28440">
            <a:solidFill>
              <a:srgbClr val="FF3300"/>
            </a:solidFill>
            <a:miter/>
          </a:ln>
        </p:spPr>
        <p:txBody>
          <a:bodyPr lIns="45719" rIns="45719" anchor="ctr"/>
          <a:lstStyle/>
          <a:p>
            <a:pPr>
              <a:lnSpc>
                <a:spcPct val="50000"/>
              </a:lnSpc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08" name="Oval 50"/>
          <p:cNvSpPr/>
          <p:nvPr/>
        </p:nvSpPr>
        <p:spPr>
          <a:xfrm>
            <a:off x="5105400" y="5562600"/>
            <a:ext cx="76200" cy="76200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lnSpc>
                <a:spcPct val="50000"/>
              </a:lnSpc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09" name="Oval 51"/>
          <p:cNvSpPr/>
          <p:nvPr/>
        </p:nvSpPr>
        <p:spPr>
          <a:xfrm>
            <a:off x="5638800" y="5029200"/>
            <a:ext cx="152400" cy="76200"/>
          </a:xfrm>
          <a:prstGeom prst="ellipse">
            <a:avLst/>
          </a:prstGeom>
          <a:solidFill>
            <a:srgbClr val="FF3300"/>
          </a:solidFill>
          <a:ln w="28440">
            <a:solidFill>
              <a:srgbClr val="FF3300"/>
            </a:solidFill>
            <a:miter/>
          </a:ln>
        </p:spPr>
        <p:txBody>
          <a:bodyPr lIns="45719" rIns="45719" anchor="ctr"/>
          <a:lstStyle/>
          <a:p>
            <a:pPr>
              <a:lnSpc>
                <a:spcPct val="50000"/>
              </a:lnSpc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10" name="Oval 52"/>
          <p:cNvSpPr/>
          <p:nvPr/>
        </p:nvSpPr>
        <p:spPr>
          <a:xfrm>
            <a:off x="5715000" y="5029200"/>
            <a:ext cx="76200" cy="76200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lnSpc>
                <a:spcPct val="50000"/>
              </a:lnSpc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11" name="Freeform 53"/>
          <p:cNvSpPr/>
          <p:nvPr/>
        </p:nvSpPr>
        <p:spPr>
          <a:xfrm>
            <a:off x="5138737" y="5029200"/>
            <a:ext cx="339726" cy="2714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16" h="21600" extrusionOk="0">
                <a:moveTo>
                  <a:pt x="3323" y="14021"/>
                </a:moveTo>
                <a:cubicBezTo>
                  <a:pt x="3616" y="11116"/>
                  <a:pt x="3225" y="7958"/>
                  <a:pt x="4203" y="5432"/>
                </a:cubicBezTo>
                <a:cubicBezTo>
                  <a:pt x="4691" y="4042"/>
                  <a:pt x="11338" y="379"/>
                  <a:pt x="12510" y="0"/>
                </a:cubicBezTo>
                <a:cubicBezTo>
                  <a:pt x="18961" y="1895"/>
                  <a:pt x="18277" y="3789"/>
                  <a:pt x="20916" y="10863"/>
                </a:cubicBezTo>
                <a:cubicBezTo>
                  <a:pt x="19450" y="19074"/>
                  <a:pt x="21600" y="12884"/>
                  <a:pt x="13390" y="16168"/>
                </a:cubicBezTo>
                <a:cubicBezTo>
                  <a:pt x="12608" y="16421"/>
                  <a:pt x="12315" y="17811"/>
                  <a:pt x="11729" y="18442"/>
                </a:cubicBezTo>
                <a:cubicBezTo>
                  <a:pt x="9481" y="20842"/>
                  <a:pt x="9285" y="20589"/>
                  <a:pt x="6646" y="21600"/>
                </a:cubicBezTo>
                <a:cubicBezTo>
                  <a:pt x="2639" y="20337"/>
                  <a:pt x="1173" y="19074"/>
                  <a:pt x="0" y="14021"/>
                </a:cubicBezTo>
                <a:cubicBezTo>
                  <a:pt x="293" y="12632"/>
                  <a:pt x="293" y="10989"/>
                  <a:pt x="782" y="9726"/>
                </a:cubicBezTo>
                <a:cubicBezTo>
                  <a:pt x="1173" y="8842"/>
                  <a:pt x="2541" y="7579"/>
                  <a:pt x="2541" y="7579"/>
                </a:cubicBezTo>
              </a:path>
            </a:pathLst>
          </a:custGeom>
          <a:solidFill>
            <a:srgbClr val="FF33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12" name="Oval 54"/>
          <p:cNvSpPr/>
          <p:nvPr/>
        </p:nvSpPr>
        <p:spPr>
          <a:xfrm>
            <a:off x="5322887" y="5084762"/>
            <a:ext cx="76201" cy="76201"/>
          </a:xfrm>
          <a:prstGeom prst="ellipse">
            <a:avLst/>
          </a:prstGeom>
          <a:solidFill>
            <a:srgbClr val="FFFFFF"/>
          </a:solidFill>
          <a:ln w="5724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lnSpc>
                <a:spcPct val="50000"/>
              </a:lnSpc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13" name="Line 55"/>
          <p:cNvSpPr/>
          <p:nvPr/>
        </p:nvSpPr>
        <p:spPr>
          <a:xfrm>
            <a:off x="5199062" y="5146674"/>
            <a:ext cx="76201" cy="76202"/>
          </a:xfrm>
          <a:prstGeom prst="line">
            <a:avLst/>
          </a:prstGeom>
          <a:ln w="38160">
            <a:solidFill>
              <a:srgbClr val="FF99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14" name="Oval 56"/>
          <p:cNvSpPr/>
          <p:nvPr/>
        </p:nvSpPr>
        <p:spPr>
          <a:xfrm rot="12000000">
            <a:off x="5295900" y="5341937"/>
            <a:ext cx="152400" cy="76201"/>
          </a:xfrm>
          <a:prstGeom prst="ellipse">
            <a:avLst/>
          </a:prstGeom>
          <a:solidFill>
            <a:srgbClr val="FF3300"/>
          </a:solidFill>
          <a:ln w="28440">
            <a:solidFill>
              <a:srgbClr val="FF3300"/>
            </a:solidFill>
            <a:miter/>
          </a:ln>
        </p:spPr>
        <p:txBody>
          <a:bodyPr lIns="45719" rIns="45719" anchor="ctr"/>
          <a:lstStyle/>
          <a:p>
            <a:pPr>
              <a:lnSpc>
                <a:spcPct val="50000"/>
              </a:lnSpc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15" name="Oval 57"/>
          <p:cNvSpPr/>
          <p:nvPr/>
        </p:nvSpPr>
        <p:spPr>
          <a:xfrm rot="7860000">
            <a:off x="5341937" y="5343525"/>
            <a:ext cx="76201" cy="76200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lnSpc>
                <a:spcPct val="50000"/>
              </a:lnSpc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16" name="Text Box 58"/>
          <p:cNvSpPr txBox="1"/>
          <p:nvPr/>
        </p:nvSpPr>
        <p:spPr>
          <a:xfrm>
            <a:off x="1504820" y="1913533"/>
            <a:ext cx="728923" cy="352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6799" tIns="46799" rIns="46799" bIns="46799" anchor="ctr">
            <a:spAutoFit/>
          </a:bodyPr>
          <a:lstStyle>
            <a:lvl1pPr algn="ctr">
              <a:lnSpc>
                <a:spcPct val="76000"/>
              </a:lnSpc>
              <a:spcBef>
                <a:spcPts val="11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Alveol</a:t>
            </a:r>
          </a:p>
        </p:txBody>
      </p:sp>
      <p:sp>
        <p:nvSpPr>
          <p:cNvPr id="317" name="Text Box 59"/>
          <p:cNvSpPr txBox="1"/>
          <p:nvPr/>
        </p:nvSpPr>
        <p:spPr>
          <a:xfrm>
            <a:off x="5584366" y="1348383"/>
            <a:ext cx="2952081" cy="352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6799" tIns="46799" rIns="46799" bIns="46799" anchor="ctr">
            <a:spAutoFit/>
          </a:bodyPr>
          <a:lstStyle>
            <a:lvl1pPr algn="ctr">
              <a:lnSpc>
                <a:spcPct val="76000"/>
              </a:lnSpc>
              <a:spcBef>
                <a:spcPts val="11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Non-immün alveol makrofajı</a:t>
            </a:r>
          </a:p>
        </p:txBody>
      </p:sp>
      <p:sp>
        <p:nvSpPr>
          <p:cNvPr id="318" name="Line 60"/>
          <p:cNvSpPr/>
          <p:nvPr/>
        </p:nvSpPr>
        <p:spPr>
          <a:xfrm flipH="1">
            <a:off x="3800475" y="1828799"/>
            <a:ext cx="704851" cy="609602"/>
          </a:xfrm>
          <a:prstGeom prst="line">
            <a:avLst/>
          </a:prstGeom>
          <a:ln w="28440">
            <a:solidFill>
              <a:srgbClr val="FF33CC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19" name="Line 61"/>
          <p:cNvSpPr/>
          <p:nvPr/>
        </p:nvSpPr>
        <p:spPr>
          <a:xfrm>
            <a:off x="5029200" y="1905000"/>
            <a:ext cx="838201" cy="533400"/>
          </a:xfrm>
          <a:prstGeom prst="line">
            <a:avLst/>
          </a:prstGeom>
          <a:ln w="28440">
            <a:solidFill>
              <a:srgbClr val="FF33CC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20" name="Text Box 62"/>
          <p:cNvSpPr txBox="1"/>
          <p:nvPr/>
        </p:nvSpPr>
        <p:spPr>
          <a:xfrm>
            <a:off x="487689" y="2524838"/>
            <a:ext cx="2472672" cy="687549"/>
          </a:xfrm>
          <a:prstGeom prst="rect">
            <a:avLst/>
          </a:prstGeom>
          <a:ln w="3240">
            <a:solidFill>
              <a:srgbClr val="FFFF00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6799" tIns="46799" rIns="46799" bIns="46799" anchor="ctr">
            <a:spAutoFit/>
          </a:bodyPr>
          <a:lstStyle/>
          <a:p>
            <a:pPr algn="ctr">
              <a:lnSpc>
                <a:spcPct val="76000"/>
              </a:lnSpc>
              <a:spcBef>
                <a:spcPts val="10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latin typeface="Arial"/>
                <a:ea typeface="Arial"/>
                <a:cs typeface="Arial"/>
                <a:sym typeface="Arial"/>
              </a:defRPr>
            </a:pPr>
            <a:r>
              <a:t>Makrofaj basili öldürür </a:t>
            </a:r>
          </a:p>
          <a:p>
            <a:pPr algn="ctr">
              <a:lnSpc>
                <a:spcPct val="76000"/>
              </a:lnSpc>
              <a:spcBef>
                <a:spcPts val="10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latin typeface="Arial"/>
                <a:ea typeface="Arial"/>
                <a:cs typeface="Arial"/>
                <a:sym typeface="Arial"/>
              </a:defRPr>
            </a:pPr>
            <a:r>
              <a:t>ve infeksiyon oluşmaz</a:t>
            </a:r>
          </a:p>
        </p:txBody>
      </p:sp>
      <p:sp>
        <p:nvSpPr>
          <p:cNvPr id="321" name="Text Box 63"/>
          <p:cNvSpPr txBox="1"/>
          <p:nvPr/>
        </p:nvSpPr>
        <p:spPr>
          <a:xfrm>
            <a:off x="6958013" y="3590201"/>
            <a:ext cx="1982787" cy="904736"/>
          </a:xfrm>
          <a:prstGeom prst="rect">
            <a:avLst/>
          </a:prstGeom>
          <a:ln w="3240">
            <a:solidFill>
              <a:srgbClr val="FFFF00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6799" tIns="46799" rIns="46799" bIns="46799" anchor="ctr">
            <a:spAutoFit/>
          </a:bodyPr>
          <a:lstStyle/>
          <a:p>
            <a:pPr algn="ctr">
              <a:lnSpc>
                <a:spcPct val="76000"/>
              </a:lnSpc>
              <a:spcBef>
                <a:spcPts val="11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latin typeface="Arial"/>
                <a:ea typeface="Arial"/>
                <a:cs typeface="Arial"/>
                <a:sym typeface="Arial"/>
              </a:defRPr>
            </a:pPr>
            <a:r>
              <a:t>Makrofaj ölür ve </a:t>
            </a:r>
          </a:p>
          <a:p>
            <a:pPr algn="ctr">
              <a:lnSpc>
                <a:spcPct val="76000"/>
              </a:lnSpc>
              <a:spcBef>
                <a:spcPts val="11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latin typeface="Arial"/>
                <a:ea typeface="Arial"/>
                <a:cs typeface="Arial"/>
                <a:sym typeface="Arial"/>
              </a:defRPr>
            </a:pPr>
            <a:r>
              <a:t>basiller serbest kalır</a:t>
            </a:r>
          </a:p>
        </p:txBody>
      </p:sp>
      <p:sp>
        <p:nvSpPr>
          <p:cNvPr id="322" name="Text Box 64"/>
          <p:cNvSpPr txBox="1"/>
          <p:nvPr/>
        </p:nvSpPr>
        <p:spPr>
          <a:xfrm>
            <a:off x="5901809" y="4884165"/>
            <a:ext cx="3048001" cy="915148"/>
          </a:xfrm>
          <a:prstGeom prst="rect">
            <a:avLst/>
          </a:prstGeom>
          <a:ln w="3240">
            <a:solidFill>
              <a:srgbClr val="FFFF00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6799" tIns="46799" rIns="46799" bIns="46799" anchor="ctr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Olay yerine yeni makrofajlar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kan monositleri göç eder ve 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basilleri yok eder</a:t>
            </a:r>
          </a:p>
        </p:txBody>
      </p:sp>
      <p:sp>
        <p:nvSpPr>
          <p:cNvPr id="323" name="Text Box 65"/>
          <p:cNvSpPr txBox="1"/>
          <p:nvPr/>
        </p:nvSpPr>
        <p:spPr>
          <a:xfrm>
            <a:off x="7003707" y="2001907"/>
            <a:ext cx="1773923" cy="1044436"/>
          </a:xfrm>
          <a:prstGeom prst="rect">
            <a:avLst/>
          </a:prstGeom>
          <a:ln w="3240">
            <a:solidFill>
              <a:srgbClr val="FFFF00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6799" tIns="46799" rIns="46799" bIns="46799" anchor="ctr">
            <a:spAutoFit/>
          </a:bodyPr>
          <a:lstStyle/>
          <a:p>
            <a:pPr algn="ctr">
              <a:lnSpc>
                <a:spcPct val="76000"/>
              </a:lnSpc>
              <a:spcBef>
                <a:spcPts val="11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latin typeface="Arial"/>
                <a:ea typeface="Arial"/>
                <a:cs typeface="Arial"/>
                <a:sym typeface="Arial"/>
              </a:defRPr>
            </a:pPr>
            <a:r>
              <a:t>Makrofaj içinde </a:t>
            </a:r>
          </a:p>
          <a:p>
            <a:pPr algn="ctr">
              <a:lnSpc>
                <a:spcPct val="76000"/>
              </a:lnSpc>
              <a:spcBef>
                <a:spcPts val="11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latin typeface="Arial"/>
                <a:ea typeface="Arial"/>
                <a:cs typeface="Arial"/>
                <a:sym typeface="Arial"/>
              </a:defRPr>
            </a:pPr>
            <a:r>
              <a:t>basiller çoğalır.</a:t>
            </a:r>
          </a:p>
        </p:txBody>
      </p:sp>
      <p:sp>
        <p:nvSpPr>
          <p:cNvPr id="324" name="Freeform 66"/>
          <p:cNvSpPr/>
          <p:nvPr/>
        </p:nvSpPr>
        <p:spPr>
          <a:xfrm>
            <a:off x="3055707" y="3975100"/>
            <a:ext cx="643613" cy="1225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1600" extrusionOk="0">
                <a:moveTo>
                  <a:pt x="19374" y="15109"/>
                </a:moveTo>
                <a:cubicBezTo>
                  <a:pt x="19083" y="12982"/>
                  <a:pt x="18597" y="11527"/>
                  <a:pt x="17723" y="9597"/>
                </a:cubicBezTo>
                <a:cubicBezTo>
                  <a:pt x="17675" y="9009"/>
                  <a:pt x="18986" y="1287"/>
                  <a:pt x="13986" y="504"/>
                </a:cubicBezTo>
                <a:cubicBezTo>
                  <a:pt x="12336" y="252"/>
                  <a:pt x="10637" y="168"/>
                  <a:pt x="8986" y="0"/>
                </a:cubicBezTo>
                <a:cubicBezTo>
                  <a:pt x="6511" y="504"/>
                  <a:pt x="7385" y="1007"/>
                  <a:pt x="6511" y="2182"/>
                </a:cubicBezTo>
                <a:cubicBezTo>
                  <a:pt x="5880" y="3078"/>
                  <a:pt x="4084" y="3749"/>
                  <a:pt x="3162" y="4561"/>
                </a:cubicBezTo>
                <a:cubicBezTo>
                  <a:pt x="2870" y="5092"/>
                  <a:pt x="1997" y="5484"/>
                  <a:pt x="1900" y="6016"/>
                </a:cubicBezTo>
                <a:cubicBezTo>
                  <a:pt x="1511" y="7918"/>
                  <a:pt x="1754" y="9849"/>
                  <a:pt x="1511" y="11751"/>
                </a:cubicBezTo>
                <a:cubicBezTo>
                  <a:pt x="1414" y="12591"/>
                  <a:pt x="249" y="14158"/>
                  <a:pt x="249" y="14158"/>
                </a:cubicBezTo>
                <a:cubicBezTo>
                  <a:pt x="346" y="15640"/>
                  <a:pt x="-1401" y="20901"/>
                  <a:pt x="3162" y="21600"/>
                </a:cubicBezTo>
                <a:cubicBezTo>
                  <a:pt x="6123" y="21236"/>
                  <a:pt x="5249" y="20984"/>
                  <a:pt x="7336" y="20145"/>
                </a:cubicBezTo>
                <a:cubicBezTo>
                  <a:pt x="8258" y="19781"/>
                  <a:pt x="9326" y="19558"/>
                  <a:pt x="10248" y="19194"/>
                </a:cubicBezTo>
                <a:cubicBezTo>
                  <a:pt x="16025" y="19446"/>
                  <a:pt x="15151" y="19306"/>
                  <a:pt x="18986" y="20397"/>
                </a:cubicBezTo>
                <a:cubicBezTo>
                  <a:pt x="20199" y="19334"/>
                  <a:pt x="19568" y="18466"/>
                  <a:pt x="18986" y="17291"/>
                </a:cubicBezTo>
                <a:cubicBezTo>
                  <a:pt x="18840" y="17039"/>
                  <a:pt x="18500" y="16816"/>
                  <a:pt x="18549" y="16564"/>
                </a:cubicBezTo>
                <a:cubicBezTo>
                  <a:pt x="18646" y="16060"/>
                  <a:pt x="19083" y="15584"/>
                  <a:pt x="19374" y="15109"/>
                </a:cubicBezTo>
                <a:close/>
              </a:path>
            </a:pathLst>
          </a:custGeom>
          <a:blipFill>
            <a:blip r:embed="rId3"/>
          </a:blipFill>
          <a:ln w="28440">
            <a:solidFill>
              <a:srgbClr val="FFCCFF"/>
            </a:solidFill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25" name="Freeform 67"/>
          <p:cNvSpPr/>
          <p:nvPr/>
        </p:nvSpPr>
        <p:spPr>
          <a:xfrm>
            <a:off x="3696287" y="3962400"/>
            <a:ext cx="647113" cy="12553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64" h="21297" extrusionOk="0">
                <a:moveTo>
                  <a:pt x="239" y="2774"/>
                </a:moveTo>
                <a:cubicBezTo>
                  <a:pt x="756" y="1427"/>
                  <a:pt x="601" y="431"/>
                  <a:pt x="3340" y="0"/>
                </a:cubicBezTo>
                <a:cubicBezTo>
                  <a:pt x="5562" y="81"/>
                  <a:pt x="7835" y="0"/>
                  <a:pt x="10006" y="215"/>
                </a:cubicBezTo>
                <a:cubicBezTo>
                  <a:pt x="10367" y="242"/>
                  <a:pt x="11711" y="1320"/>
                  <a:pt x="11763" y="1374"/>
                </a:cubicBezTo>
                <a:cubicBezTo>
                  <a:pt x="13261" y="2774"/>
                  <a:pt x="14036" y="4417"/>
                  <a:pt x="16207" y="5548"/>
                </a:cubicBezTo>
                <a:cubicBezTo>
                  <a:pt x="16827" y="6949"/>
                  <a:pt x="18480" y="8403"/>
                  <a:pt x="19720" y="9696"/>
                </a:cubicBezTo>
                <a:cubicBezTo>
                  <a:pt x="20031" y="9992"/>
                  <a:pt x="20599" y="10611"/>
                  <a:pt x="20599" y="10611"/>
                </a:cubicBezTo>
                <a:cubicBezTo>
                  <a:pt x="20754" y="14140"/>
                  <a:pt x="21064" y="17695"/>
                  <a:pt x="21064" y="21223"/>
                </a:cubicBezTo>
                <a:cubicBezTo>
                  <a:pt x="21064" y="21600"/>
                  <a:pt x="20857" y="20442"/>
                  <a:pt x="20599" y="20092"/>
                </a:cubicBezTo>
                <a:cubicBezTo>
                  <a:pt x="20392" y="19822"/>
                  <a:pt x="20031" y="19634"/>
                  <a:pt x="19720" y="19392"/>
                </a:cubicBezTo>
                <a:cubicBezTo>
                  <a:pt x="19565" y="19688"/>
                  <a:pt x="19100" y="20011"/>
                  <a:pt x="19307" y="20307"/>
                </a:cubicBezTo>
                <a:cubicBezTo>
                  <a:pt x="19462" y="20577"/>
                  <a:pt x="20599" y="20496"/>
                  <a:pt x="20599" y="20765"/>
                </a:cubicBezTo>
                <a:cubicBezTo>
                  <a:pt x="20599" y="21007"/>
                  <a:pt x="19772" y="20603"/>
                  <a:pt x="19307" y="20550"/>
                </a:cubicBezTo>
                <a:cubicBezTo>
                  <a:pt x="18429" y="20442"/>
                  <a:pt x="17498" y="20388"/>
                  <a:pt x="16620" y="20307"/>
                </a:cubicBezTo>
                <a:cubicBezTo>
                  <a:pt x="14553" y="19230"/>
                  <a:pt x="15742" y="19769"/>
                  <a:pt x="12641" y="18691"/>
                </a:cubicBezTo>
                <a:cubicBezTo>
                  <a:pt x="12176" y="18530"/>
                  <a:pt x="11297" y="18233"/>
                  <a:pt x="11297" y="18233"/>
                </a:cubicBezTo>
                <a:cubicBezTo>
                  <a:pt x="10109" y="18314"/>
                  <a:pt x="8869" y="18260"/>
                  <a:pt x="7784" y="18476"/>
                </a:cubicBezTo>
                <a:cubicBezTo>
                  <a:pt x="7319" y="18584"/>
                  <a:pt x="7215" y="18934"/>
                  <a:pt x="6905" y="19149"/>
                </a:cubicBezTo>
                <a:cubicBezTo>
                  <a:pt x="6337" y="19499"/>
                  <a:pt x="5665" y="19769"/>
                  <a:pt x="5097" y="20092"/>
                </a:cubicBezTo>
                <a:cubicBezTo>
                  <a:pt x="3391" y="19149"/>
                  <a:pt x="4683" y="20065"/>
                  <a:pt x="3805" y="18233"/>
                </a:cubicBezTo>
                <a:cubicBezTo>
                  <a:pt x="3598" y="17776"/>
                  <a:pt x="2875" y="16860"/>
                  <a:pt x="2875" y="16860"/>
                </a:cubicBezTo>
                <a:cubicBezTo>
                  <a:pt x="2616" y="14867"/>
                  <a:pt x="2771" y="13197"/>
                  <a:pt x="704" y="11527"/>
                </a:cubicBezTo>
                <a:cubicBezTo>
                  <a:pt x="-536" y="8538"/>
                  <a:pt x="239" y="5871"/>
                  <a:pt x="239" y="2774"/>
                </a:cubicBezTo>
                <a:close/>
              </a:path>
            </a:pathLst>
          </a:custGeom>
          <a:blipFill>
            <a:blip r:embed="rId3"/>
          </a:blipFill>
          <a:ln w="28440">
            <a:solidFill>
              <a:srgbClr val="FFCCFF"/>
            </a:solidFill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26" name="Freeform 68"/>
          <p:cNvSpPr/>
          <p:nvPr/>
        </p:nvSpPr>
        <p:spPr>
          <a:xfrm>
            <a:off x="4057650" y="4697412"/>
            <a:ext cx="240771" cy="1363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04" h="19534" extrusionOk="0">
                <a:moveTo>
                  <a:pt x="0" y="13642"/>
                </a:moveTo>
                <a:cubicBezTo>
                  <a:pt x="5298" y="0"/>
                  <a:pt x="1902" y="3184"/>
                  <a:pt x="8151" y="0"/>
                </a:cubicBezTo>
                <a:cubicBezTo>
                  <a:pt x="12090" y="1365"/>
                  <a:pt x="16709" y="-227"/>
                  <a:pt x="19834" y="3866"/>
                </a:cubicBezTo>
                <a:cubicBezTo>
                  <a:pt x="21464" y="5912"/>
                  <a:pt x="20241" y="11596"/>
                  <a:pt x="18611" y="13642"/>
                </a:cubicBezTo>
                <a:cubicBezTo>
                  <a:pt x="16438" y="16371"/>
                  <a:pt x="13177" y="14779"/>
                  <a:pt x="10460" y="15461"/>
                </a:cubicBezTo>
                <a:cubicBezTo>
                  <a:pt x="9238" y="16826"/>
                  <a:pt x="8287" y="18872"/>
                  <a:pt x="6928" y="19327"/>
                </a:cubicBezTo>
                <a:cubicBezTo>
                  <a:pt x="-136" y="21373"/>
                  <a:pt x="6928" y="7504"/>
                  <a:pt x="0" y="13642"/>
                </a:cubicBezTo>
                <a:close/>
              </a:path>
            </a:pathLst>
          </a:custGeom>
          <a:blipFill>
            <a:blip r:embed="rId4"/>
          </a:blipFill>
          <a:ln w="28440">
            <a:solidFill>
              <a:srgbClr val="9900CC"/>
            </a:solidFill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27" name="Freeform 69"/>
          <p:cNvSpPr/>
          <p:nvPr/>
        </p:nvSpPr>
        <p:spPr>
          <a:xfrm>
            <a:off x="3662362" y="4397375"/>
            <a:ext cx="163513" cy="3397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249"/>
                </a:moveTo>
                <a:cubicBezTo>
                  <a:pt x="2517" y="1817"/>
                  <a:pt x="5662" y="1211"/>
                  <a:pt x="12583" y="0"/>
                </a:cubicBezTo>
                <a:cubicBezTo>
                  <a:pt x="20551" y="2523"/>
                  <a:pt x="18874" y="3634"/>
                  <a:pt x="21600" y="7772"/>
                </a:cubicBezTo>
                <a:cubicBezTo>
                  <a:pt x="20342" y="12516"/>
                  <a:pt x="18245" y="16957"/>
                  <a:pt x="16148" y="21600"/>
                </a:cubicBezTo>
                <a:cubicBezTo>
                  <a:pt x="2097" y="19480"/>
                  <a:pt x="0" y="11607"/>
                  <a:pt x="0" y="5249"/>
                </a:cubicBezTo>
                <a:close/>
              </a:path>
            </a:pathLst>
          </a:custGeom>
          <a:blipFill>
            <a:blip r:embed="rId5"/>
          </a:blipFill>
          <a:ln w="28440">
            <a:solidFill>
              <a:srgbClr val="9900CC"/>
            </a:solidFill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28" name="Text Box 70"/>
          <p:cNvSpPr txBox="1"/>
          <p:nvPr/>
        </p:nvSpPr>
        <p:spPr>
          <a:xfrm>
            <a:off x="383381" y="4208972"/>
            <a:ext cx="2971801" cy="1999231"/>
          </a:xfrm>
          <a:prstGeom prst="rect">
            <a:avLst/>
          </a:prstGeom>
          <a:ln w="3240">
            <a:solidFill>
              <a:srgbClr val="FFFF00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6799" tIns="46799" rIns="46799" bIns="46799" anchor="ctr">
            <a:spAutoFit/>
          </a:bodyPr>
          <a:lstStyle/>
          <a:p>
            <a:pPr>
              <a:lnSpc>
                <a:spcPct val="70000"/>
              </a:lnSpc>
              <a:spcBef>
                <a:spcPts val="11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latin typeface="Arial"/>
                <a:ea typeface="Arial"/>
                <a:cs typeface="Arial"/>
                <a:sym typeface="Arial"/>
              </a:defRPr>
            </a:pPr>
            <a:r>
              <a:t>Primer hemotojen yayım:</a:t>
            </a:r>
          </a:p>
          <a:p>
            <a:pPr marL="457200" lvl="1" indent="0">
              <a:lnSpc>
                <a:spcPct val="70000"/>
              </a:lnSpc>
              <a:spcBef>
                <a:spcPts val="1100"/>
              </a:spcBef>
              <a:buClr>
                <a:srgbClr val="FFFFFF"/>
              </a:buClr>
              <a:buSzPct val="100000"/>
              <a:buFont typeface="Arial"/>
              <a:buChar char="•"/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latin typeface="Arial"/>
                <a:ea typeface="Arial"/>
                <a:cs typeface="Arial"/>
                <a:sym typeface="Arial"/>
              </a:defRPr>
            </a:pPr>
            <a:r>
              <a:t>Akciğer apeksleri</a:t>
            </a:r>
          </a:p>
          <a:p>
            <a:pPr marL="457200" lvl="1" indent="0">
              <a:lnSpc>
                <a:spcPct val="70000"/>
              </a:lnSpc>
              <a:spcBef>
                <a:spcPts val="1100"/>
              </a:spcBef>
              <a:buClr>
                <a:srgbClr val="FFFFFF"/>
              </a:buClr>
              <a:buSzPct val="100000"/>
              <a:buFont typeface="Arial"/>
              <a:buChar char="•"/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latin typeface="Arial"/>
                <a:ea typeface="Arial"/>
                <a:cs typeface="Arial"/>
                <a:sym typeface="Arial"/>
              </a:defRPr>
            </a:pPr>
            <a:r>
              <a:t>Böbrekler</a:t>
            </a:r>
          </a:p>
          <a:p>
            <a:pPr marL="457200" lvl="1" indent="0">
              <a:lnSpc>
                <a:spcPct val="70000"/>
              </a:lnSpc>
              <a:spcBef>
                <a:spcPts val="1100"/>
              </a:spcBef>
              <a:buClr>
                <a:srgbClr val="FFFFFF"/>
              </a:buClr>
              <a:buSzPct val="100000"/>
              <a:buFont typeface="Arial"/>
              <a:buChar char="•"/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latin typeface="Arial"/>
                <a:ea typeface="Arial"/>
                <a:cs typeface="Arial"/>
                <a:sym typeface="Arial"/>
              </a:defRPr>
            </a:pPr>
            <a:r>
              <a:t>Epifizler</a:t>
            </a:r>
          </a:p>
          <a:p>
            <a:pPr marL="457200" lvl="1" indent="0">
              <a:lnSpc>
                <a:spcPct val="70000"/>
              </a:lnSpc>
              <a:spcBef>
                <a:spcPts val="1100"/>
              </a:spcBef>
              <a:buClr>
                <a:srgbClr val="FFFFFF"/>
              </a:buClr>
              <a:buSzPct val="100000"/>
              <a:buFont typeface="Arial"/>
              <a:buChar char="•"/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latin typeface="Arial"/>
                <a:ea typeface="Arial"/>
                <a:cs typeface="Arial"/>
                <a:sym typeface="Arial"/>
              </a:defRPr>
            </a:pPr>
            <a:r>
              <a:t>Vertebra</a:t>
            </a:r>
          </a:p>
          <a:p>
            <a:pPr marL="457200" lvl="1" indent="0">
              <a:lnSpc>
                <a:spcPct val="70000"/>
              </a:lnSpc>
              <a:spcBef>
                <a:spcPts val="1100"/>
              </a:spcBef>
              <a:buClr>
                <a:srgbClr val="FFFFFF"/>
              </a:buClr>
              <a:buSzPct val="100000"/>
              <a:buFont typeface="Arial"/>
              <a:buChar char="•"/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latin typeface="Arial"/>
                <a:ea typeface="Arial"/>
                <a:cs typeface="Arial"/>
                <a:sym typeface="Arial"/>
              </a:defRPr>
            </a:pPr>
            <a:r>
              <a:t>Meninks</a:t>
            </a:r>
          </a:p>
        </p:txBody>
      </p:sp>
      <p:sp>
        <p:nvSpPr>
          <p:cNvPr id="329" name="Text Box 71"/>
          <p:cNvSpPr txBox="1"/>
          <p:nvPr/>
        </p:nvSpPr>
        <p:spPr>
          <a:xfrm>
            <a:off x="605952" y="1387766"/>
            <a:ext cx="1133860" cy="488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6799" tIns="46799" rIns="46799" bIns="46799" anchor="ctr">
            <a:spAutoFit/>
          </a:bodyPr>
          <a:lstStyle/>
          <a:p>
            <a:pPr algn="ctr">
              <a:lnSpc>
                <a:spcPct val="76000"/>
              </a:lnSpc>
              <a:spcBef>
                <a:spcPts val="17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Evre I</a:t>
            </a:r>
            <a:r>
              <a:rPr>
                <a:solidFill>
                  <a:srgbClr val="FF99FF"/>
                </a:solidFill>
              </a:rPr>
              <a:t>:</a:t>
            </a:r>
          </a:p>
        </p:txBody>
      </p:sp>
      <p:sp>
        <p:nvSpPr>
          <p:cNvPr id="330" name="Text Box 72"/>
          <p:cNvSpPr txBox="1"/>
          <p:nvPr/>
        </p:nvSpPr>
        <p:spPr>
          <a:xfrm>
            <a:off x="523496" y="3688054"/>
            <a:ext cx="1232657" cy="488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6799" tIns="46799" rIns="46799" bIns="46799" anchor="ctr">
            <a:spAutoFit/>
          </a:bodyPr>
          <a:lstStyle/>
          <a:p>
            <a:pPr algn="ctr">
              <a:lnSpc>
                <a:spcPct val="76000"/>
              </a:lnSpc>
              <a:spcBef>
                <a:spcPts val="17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Evre II</a:t>
            </a:r>
            <a:r>
              <a:rPr>
                <a:solidFill>
                  <a:srgbClr val="FF99FF"/>
                </a:solidFill>
              </a:rPr>
              <a:t>:</a:t>
            </a:r>
          </a:p>
        </p:txBody>
      </p:sp>
      <p:sp>
        <p:nvSpPr>
          <p:cNvPr id="331" name="Line 73"/>
          <p:cNvSpPr/>
          <p:nvPr/>
        </p:nvSpPr>
        <p:spPr>
          <a:xfrm>
            <a:off x="6400799" y="3047999"/>
            <a:ext cx="1589" cy="304802"/>
          </a:xfrm>
          <a:prstGeom prst="line">
            <a:avLst/>
          </a:prstGeom>
          <a:ln w="28440">
            <a:solidFill>
              <a:srgbClr val="FF33CC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32" name="Line 74"/>
          <p:cNvSpPr/>
          <p:nvPr/>
        </p:nvSpPr>
        <p:spPr>
          <a:xfrm flipH="1">
            <a:off x="5629275" y="4267199"/>
            <a:ext cx="704850" cy="533402"/>
          </a:xfrm>
          <a:prstGeom prst="line">
            <a:avLst/>
          </a:prstGeom>
          <a:ln w="28440">
            <a:solidFill>
              <a:srgbClr val="FF33CC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33" name="Freeform 75"/>
          <p:cNvSpPr/>
          <p:nvPr/>
        </p:nvSpPr>
        <p:spPr>
          <a:xfrm>
            <a:off x="1752600" y="1676400"/>
            <a:ext cx="638930" cy="304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98" h="21600" extrusionOk="0">
                <a:moveTo>
                  <a:pt x="0" y="21600"/>
                </a:moveTo>
                <a:cubicBezTo>
                  <a:pt x="1662" y="20250"/>
                  <a:pt x="3323" y="18900"/>
                  <a:pt x="4985" y="16200"/>
                </a:cubicBezTo>
                <a:cubicBezTo>
                  <a:pt x="6646" y="13500"/>
                  <a:pt x="7477" y="8100"/>
                  <a:pt x="9969" y="5400"/>
                </a:cubicBezTo>
                <a:cubicBezTo>
                  <a:pt x="12462" y="2700"/>
                  <a:pt x="18277" y="0"/>
                  <a:pt x="19938" y="0"/>
                </a:cubicBezTo>
                <a:cubicBezTo>
                  <a:pt x="21600" y="0"/>
                  <a:pt x="20769" y="2700"/>
                  <a:pt x="19938" y="5400"/>
                </a:cubicBezTo>
              </a:path>
            </a:pathLst>
          </a:custGeom>
          <a:ln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34" name="Freeform 76"/>
          <p:cNvSpPr/>
          <p:nvPr/>
        </p:nvSpPr>
        <p:spPr>
          <a:xfrm>
            <a:off x="4876800" y="1600200"/>
            <a:ext cx="867530" cy="2342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78" h="20968" extrusionOk="0">
                <a:moveTo>
                  <a:pt x="20366" y="0"/>
                </a:moveTo>
                <a:cubicBezTo>
                  <a:pt x="20983" y="5116"/>
                  <a:pt x="21600" y="10232"/>
                  <a:pt x="20366" y="13642"/>
                </a:cubicBezTo>
                <a:cubicBezTo>
                  <a:pt x="19131" y="17053"/>
                  <a:pt x="16354" y="19326"/>
                  <a:pt x="12960" y="20463"/>
                </a:cubicBezTo>
                <a:cubicBezTo>
                  <a:pt x="9566" y="21600"/>
                  <a:pt x="2160" y="20463"/>
                  <a:pt x="0" y="20463"/>
                </a:cubicBezTo>
              </a:path>
            </a:pathLst>
          </a:custGeom>
          <a:ln w="28440">
            <a:solidFill>
              <a:srgbClr val="FFFF00"/>
            </a:solidFill>
            <a:prstDash val="sysDot"/>
            <a:tailEnd type="triangle"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35" name="Text Box 77"/>
          <p:cNvSpPr txBox="1"/>
          <p:nvPr/>
        </p:nvSpPr>
        <p:spPr>
          <a:xfrm>
            <a:off x="5227501" y="3832820"/>
            <a:ext cx="906736" cy="352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6799" tIns="46799" rIns="46799" bIns="46799" anchor="ctr">
            <a:spAutoFit/>
          </a:bodyPr>
          <a:lstStyle>
            <a:lvl1pPr algn="ctr">
              <a:lnSpc>
                <a:spcPct val="76000"/>
              </a:lnSpc>
              <a:spcBef>
                <a:spcPts val="11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Monosit</a:t>
            </a:r>
          </a:p>
        </p:txBody>
      </p:sp>
      <p:sp>
        <p:nvSpPr>
          <p:cNvPr id="336" name="Freeform 78"/>
          <p:cNvSpPr/>
          <p:nvPr/>
        </p:nvSpPr>
        <p:spPr>
          <a:xfrm rot="12300000">
            <a:off x="5282356" y="4128182"/>
            <a:ext cx="317138" cy="914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977" h="21600" extrusionOk="0">
                <a:moveTo>
                  <a:pt x="14400" y="21600"/>
                </a:moveTo>
                <a:cubicBezTo>
                  <a:pt x="18000" y="20700"/>
                  <a:pt x="21600" y="19800"/>
                  <a:pt x="19200" y="16200"/>
                </a:cubicBezTo>
                <a:cubicBezTo>
                  <a:pt x="16800" y="12600"/>
                  <a:pt x="3200" y="2400"/>
                  <a:pt x="0" y="0"/>
                </a:cubicBezTo>
              </a:path>
            </a:pathLst>
          </a:custGeom>
          <a:ln w="28440">
            <a:solidFill>
              <a:srgbClr val="FFFF00"/>
            </a:solidFill>
            <a:prstDash val="sysDot"/>
            <a:tailEnd type="triangle"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37" name="Text Box 79"/>
          <p:cNvSpPr txBox="1"/>
          <p:nvPr/>
        </p:nvSpPr>
        <p:spPr>
          <a:xfrm>
            <a:off x="2667000" y="5816552"/>
            <a:ext cx="1905000" cy="557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6799" tIns="46799" rIns="46799" bIns="46799" anchor="ctr">
            <a:spAutoFit/>
          </a:bodyPr>
          <a:lstStyle>
            <a:lvl1pPr algn="ctr">
              <a:lnSpc>
                <a:spcPct val="76000"/>
              </a:lnSpc>
              <a:spcBef>
                <a:spcPts val="11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i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Lenfo-hematojen yayım</a:t>
            </a:r>
          </a:p>
        </p:txBody>
      </p:sp>
      <p:sp>
        <p:nvSpPr>
          <p:cNvPr id="338" name="Text Box 80"/>
          <p:cNvSpPr txBox="1"/>
          <p:nvPr/>
        </p:nvSpPr>
        <p:spPr>
          <a:xfrm>
            <a:off x="3352800" y="2133867"/>
            <a:ext cx="2925764" cy="920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6799" tIns="46799" rIns="46799" bIns="46799" anchor="ctr">
            <a:spAutoFit/>
          </a:bodyPr>
          <a:lstStyle/>
          <a:p>
            <a:pPr algn="ctr">
              <a:lnSpc>
                <a:spcPct val="76000"/>
              </a:lnSpc>
              <a:spcBef>
                <a:spcPts val="10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600" i="1">
                <a:latin typeface="Arial"/>
                <a:ea typeface="Arial"/>
                <a:cs typeface="Arial"/>
                <a:sym typeface="Arial"/>
              </a:defRPr>
            </a:pPr>
            <a:r>
              <a:t>Konak </a:t>
            </a:r>
          </a:p>
          <a:p>
            <a:pPr algn="ctr">
              <a:lnSpc>
                <a:spcPct val="76000"/>
              </a:lnSpc>
              <a:spcBef>
                <a:spcPts val="10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600" i="1">
                <a:latin typeface="Arial"/>
                <a:ea typeface="Arial"/>
                <a:cs typeface="Arial"/>
                <a:sym typeface="Arial"/>
              </a:defRPr>
            </a:pPr>
            <a:r>
              <a:t>savunmasında </a:t>
            </a:r>
          </a:p>
          <a:p>
            <a:pPr algn="ctr">
              <a:lnSpc>
                <a:spcPct val="76000"/>
              </a:lnSpc>
              <a:spcBef>
                <a:spcPts val="10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600" i="1">
                <a:latin typeface="Arial"/>
                <a:ea typeface="Arial"/>
                <a:cs typeface="Arial"/>
                <a:sym typeface="Arial"/>
              </a:defRPr>
            </a:pPr>
            <a:r>
              <a:t>dönüm noktası</a:t>
            </a:r>
          </a:p>
        </p:txBody>
      </p:sp>
      <p:sp>
        <p:nvSpPr>
          <p:cNvPr id="339" name="Line 81"/>
          <p:cNvSpPr/>
          <p:nvPr/>
        </p:nvSpPr>
        <p:spPr>
          <a:xfrm>
            <a:off x="2895599" y="2895599"/>
            <a:ext cx="381001" cy="1589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40" name="Line 82"/>
          <p:cNvSpPr/>
          <p:nvPr/>
        </p:nvSpPr>
        <p:spPr>
          <a:xfrm flipH="1">
            <a:off x="6467474" y="2514599"/>
            <a:ext cx="552451" cy="1589"/>
          </a:xfrm>
          <a:prstGeom prst="line">
            <a:avLst/>
          </a:prstGeom>
          <a:ln w="28440">
            <a:solidFill>
              <a:srgbClr val="FFFF00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41" name="Line 83"/>
          <p:cNvSpPr/>
          <p:nvPr/>
        </p:nvSpPr>
        <p:spPr>
          <a:xfrm flipH="1">
            <a:off x="6696074" y="3886200"/>
            <a:ext cx="323851" cy="1589"/>
          </a:xfrm>
          <a:prstGeom prst="line">
            <a:avLst/>
          </a:prstGeom>
          <a:ln w="28440">
            <a:solidFill>
              <a:srgbClr val="FFFF00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42" name="Line 84"/>
          <p:cNvSpPr/>
          <p:nvPr/>
        </p:nvSpPr>
        <p:spPr>
          <a:xfrm flipH="1">
            <a:off x="5629275" y="5410200"/>
            <a:ext cx="476251" cy="1589"/>
          </a:xfrm>
          <a:prstGeom prst="line">
            <a:avLst/>
          </a:prstGeom>
          <a:ln w="28440">
            <a:solidFill>
              <a:srgbClr val="FFFF00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43" name="Freeform 85"/>
          <p:cNvSpPr/>
          <p:nvPr/>
        </p:nvSpPr>
        <p:spPr>
          <a:xfrm>
            <a:off x="2895600" y="5332811"/>
            <a:ext cx="533400" cy="3821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968" extrusionOk="0">
                <a:moveTo>
                  <a:pt x="21600" y="20968"/>
                </a:moveTo>
                <a:cubicBezTo>
                  <a:pt x="21300" y="15852"/>
                  <a:pt x="21000" y="10736"/>
                  <a:pt x="18000" y="7326"/>
                </a:cubicBezTo>
                <a:cubicBezTo>
                  <a:pt x="15000" y="3915"/>
                  <a:pt x="6600" y="1642"/>
                  <a:pt x="3600" y="505"/>
                </a:cubicBezTo>
                <a:cubicBezTo>
                  <a:pt x="600" y="-632"/>
                  <a:pt x="0" y="505"/>
                  <a:pt x="0" y="505"/>
                </a:cubicBezTo>
                <a:cubicBezTo>
                  <a:pt x="0" y="505"/>
                  <a:pt x="3000" y="-632"/>
                  <a:pt x="3600" y="505"/>
                </a:cubicBezTo>
              </a:path>
            </a:pathLst>
          </a:custGeom>
          <a:ln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44" name="Freeform 86"/>
          <p:cNvSpPr/>
          <p:nvPr/>
        </p:nvSpPr>
        <p:spPr>
          <a:xfrm>
            <a:off x="3657600" y="5181600"/>
            <a:ext cx="152400" cy="609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0800" y="18000"/>
                  <a:pt x="0" y="14400"/>
                  <a:pt x="0" y="10800"/>
                </a:cubicBezTo>
                <a:cubicBezTo>
                  <a:pt x="0" y="7200"/>
                  <a:pt x="18000" y="1800"/>
                  <a:pt x="21600" y="0"/>
                </a:cubicBezTo>
              </a:path>
            </a:pathLst>
          </a:custGeom>
          <a:ln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45" name="Text Box 87"/>
          <p:cNvSpPr txBox="1"/>
          <p:nvPr/>
        </p:nvSpPr>
        <p:spPr>
          <a:xfrm>
            <a:off x="3786219" y="3576024"/>
            <a:ext cx="1201676" cy="3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6799" tIns="46799" rIns="46799" bIns="46799" anchor="ctr">
            <a:spAutoFit/>
          </a:bodyPr>
          <a:lstStyle>
            <a:lvl1pPr algn="ctr">
              <a:lnSpc>
                <a:spcPct val="76000"/>
              </a:lnSpc>
              <a:spcBef>
                <a:spcPts val="10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Primer odak</a:t>
            </a:r>
          </a:p>
        </p:txBody>
      </p:sp>
      <p:sp>
        <p:nvSpPr>
          <p:cNvPr id="346" name="Freeform 88"/>
          <p:cNvSpPr/>
          <p:nvPr/>
        </p:nvSpPr>
        <p:spPr>
          <a:xfrm>
            <a:off x="4191000" y="3886200"/>
            <a:ext cx="304800" cy="838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00" y="0"/>
                </a:moveTo>
                <a:cubicBezTo>
                  <a:pt x="18900" y="982"/>
                  <a:pt x="21600" y="1964"/>
                  <a:pt x="21600" y="3927"/>
                </a:cubicBezTo>
                <a:cubicBezTo>
                  <a:pt x="21600" y="5891"/>
                  <a:pt x="19800" y="8836"/>
                  <a:pt x="16200" y="11782"/>
                </a:cubicBezTo>
                <a:cubicBezTo>
                  <a:pt x="12600" y="14727"/>
                  <a:pt x="2700" y="20291"/>
                  <a:pt x="0" y="21600"/>
                </a:cubicBezTo>
              </a:path>
            </a:pathLst>
          </a:custGeom>
          <a:ln w="28440">
            <a:solidFill>
              <a:srgbClr val="FF00FF"/>
            </a:solidFill>
            <a:prstDash val="sysDot"/>
            <a:tailEnd type="triangle"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47" name="Line 89"/>
          <p:cNvSpPr/>
          <p:nvPr/>
        </p:nvSpPr>
        <p:spPr>
          <a:xfrm flipH="1">
            <a:off x="4333874" y="5029200"/>
            <a:ext cx="247651" cy="1589"/>
          </a:xfrm>
          <a:prstGeom prst="line">
            <a:avLst/>
          </a:prstGeom>
          <a:ln w="28440">
            <a:solidFill>
              <a:srgbClr val="FF33CC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48" name="Line 90"/>
          <p:cNvSpPr/>
          <p:nvPr/>
        </p:nvSpPr>
        <p:spPr>
          <a:xfrm>
            <a:off x="3048000" y="1523999"/>
            <a:ext cx="1371601" cy="1590"/>
          </a:xfrm>
          <a:prstGeom prst="line">
            <a:avLst/>
          </a:prstGeom>
          <a:ln w="28440">
            <a:solidFill>
              <a:srgbClr val="FF33CC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49" name="Text Box 91"/>
          <p:cNvSpPr txBox="1"/>
          <p:nvPr/>
        </p:nvSpPr>
        <p:spPr>
          <a:xfrm>
            <a:off x="3899266" y="1911114"/>
            <a:ext cx="481868" cy="290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6799" tIns="46799" rIns="46799" bIns="46799" anchor="ctr">
            <a:spAutoFit/>
          </a:bodyPr>
          <a:lstStyle>
            <a:lvl1pPr algn="ctr">
              <a:lnSpc>
                <a:spcPct val="76000"/>
              </a:lnSpc>
              <a:spcBef>
                <a:spcPts val="8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1.yol</a:t>
            </a:r>
          </a:p>
        </p:txBody>
      </p:sp>
      <p:sp>
        <p:nvSpPr>
          <p:cNvPr id="350" name="Text Box 92"/>
          <p:cNvSpPr txBox="1"/>
          <p:nvPr/>
        </p:nvSpPr>
        <p:spPr>
          <a:xfrm>
            <a:off x="5143866" y="1911114"/>
            <a:ext cx="481868" cy="290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6799" tIns="46799" rIns="46799" bIns="46799" anchor="ctr">
            <a:spAutoFit/>
          </a:bodyPr>
          <a:lstStyle>
            <a:lvl1pPr algn="ctr">
              <a:lnSpc>
                <a:spcPct val="76000"/>
              </a:lnSpc>
              <a:spcBef>
                <a:spcPts val="8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2.yol</a:t>
            </a:r>
          </a:p>
        </p:txBody>
      </p:sp>
      <p:sp>
        <p:nvSpPr>
          <p:cNvPr id="351" name="Line 93"/>
          <p:cNvSpPr/>
          <p:nvPr/>
        </p:nvSpPr>
        <p:spPr>
          <a:xfrm flipH="1">
            <a:off x="4562475" y="5714999"/>
            <a:ext cx="704851" cy="609602"/>
          </a:xfrm>
          <a:prstGeom prst="line">
            <a:avLst/>
          </a:prstGeom>
          <a:ln w="28440">
            <a:solidFill>
              <a:srgbClr val="FF33CC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52" name="Line 94"/>
          <p:cNvSpPr/>
          <p:nvPr/>
        </p:nvSpPr>
        <p:spPr>
          <a:xfrm>
            <a:off x="5334000" y="5714999"/>
            <a:ext cx="762001" cy="609602"/>
          </a:xfrm>
          <a:prstGeom prst="line">
            <a:avLst/>
          </a:prstGeom>
          <a:ln w="28440">
            <a:solidFill>
              <a:srgbClr val="FF33CC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53" name="Text Box 95"/>
          <p:cNvSpPr txBox="1"/>
          <p:nvPr/>
        </p:nvSpPr>
        <p:spPr>
          <a:xfrm>
            <a:off x="4661266" y="5873514"/>
            <a:ext cx="481868" cy="290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6799" tIns="46799" rIns="46799" bIns="46799" anchor="ctr">
            <a:spAutoFit/>
          </a:bodyPr>
          <a:lstStyle>
            <a:lvl1pPr algn="ctr">
              <a:lnSpc>
                <a:spcPct val="76000"/>
              </a:lnSpc>
              <a:spcBef>
                <a:spcPts val="8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1.yol</a:t>
            </a:r>
          </a:p>
        </p:txBody>
      </p:sp>
      <p:sp>
        <p:nvSpPr>
          <p:cNvPr id="354" name="Text Box 96"/>
          <p:cNvSpPr txBox="1"/>
          <p:nvPr/>
        </p:nvSpPr>
        <p:spPr>
          <a:xfrm>
            <a:off x="5575666" y="5873514"/>
            <a:ext cx="481868" cy="290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6799" tIns="46799" rIns="46799" bIns="46799" anchor="ctr">
            <a:spAutoFit/>
          </a:bodyPr>
          <a:lstStyle>
            <a:lvl1pPr algn="ctr">
              <a:lnSpc>
                <a:spcPct val="76000"/>
              </a:lnSpc>
              <a:spcBef>
                <a:spcPts val="8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2.yol</a:t>
            </a:r>
          </a:p>
        </p:txBody>
      </p:sp>
      <p:sp>
        <p:nvSpPr>
          <p:cNvPr id="355" name="Rectangle 1"/>
          <p:cNvSpPr txBox="1"/>
          <p:nvPr/>
        </p:nvSpPr>
        <p:spPr>
          <a:xfrm>
            <a:off x="539750" y="496887"/>
            <a:ext cx="7788275" cy="4540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6799" tIns="46799" rIns="46799" bIns="46799" anchor="ctr">
            <a:normAutofit/>
          </a:bodyPr>
          <a:lstStyle>
            <a:lvl1pPr algn="ctr" defTabSz="786384">
              <a:lnSpc>
                <a:spcPct val="82000"/>
              </a:lnSpc>
              <a:tabLst>
                <a:tab pos="381000" algn="l"/>
                <a:tab pos="762000" algn="l"/>
                <a:tab pos="1155700" algn="l"/>
                <a:tab pos="1536700" algn="l"/>
                <a:tab pos="1917700" algn="l"/>
                <a:tab pos="2311400" algn="l"/>
                <a:tab pos="2692400" algn="l"/>
                <a:tab pos="3073400" algn="l"/>
                <a:tab pos="3467100" algn="l"/>
                <a:tab pos="3848100" algn="l"/>
                <a:tab pos="4241800" algn="l"/>
                <a:tab pos="4622800" algn="l"/>
                <a:tab pos="5003800" algn="l"/>
                <a:tab pos="5397500" algn="l"/>
                <a:tab pos="5778500" algn="l"/>
                <a:tab pos="6159500" algn="l"/>
                <a:tab pos="6553200" algn="l"/>
                <a:tab pos="6934200" algn="l"/>
                <a:tab pos="7327900" algn="l"/>
                <a:tab pos="7721600" algn="l"/>
              </a:tabLst>
              <a:defRPr sz="2408" b="1" i="1">
                <a:solidFill>
                  <a:schemeClr val="accent1">
                    <a:satOff val="-4409"/>
                    <a:lumOff val="-10509"/>
                  </a:schemeClr>
                </a:solidFill>
              </a:defRPr>
            </a:lvl1pPr>
          </a:lstStyle>
          <a:p>
            <a:r>
              <a:t>Patogenez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58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359" name="Line 4"/>
          <p:cNvSpPr/>
          <p:nvPr/>
        </p:nvSpPr>
        <p:spPr>
          <a:xfrm flipH="1">
            <a:off x="2394545" y="1759487"/>
            <a:ext cx="800101" cy="862013"/>
          </a:xfrm>
          <a:prstGeom prst="line">
            <a:avLst/>
          </a:prstGeom>
          <a:ln w="28440"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60" name="Line 5"/>
          <p:cNvSpPr/>
          <p:nvPr/>
        </p:nvSpPr>
        <p:spPr>
          <a:xfrm>
            <a:off x="6039445" y="1700749"/>
            <a:ext cx="1104901" cy="920751"/>
          </a:xfrm>
          <a:prstGeom prst="line">
            <a:avLst/>
          </a:prstGeom>
          <a:ln w="28440"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61" name="Text Box 6"/>
          <p:cNvSpPr txBox="1"/>
          <p:nvPr/>
        </p:nvSpPr>
        <p:spPr>
          <a:xfrm>
            <a:off x="603845" y="2845886"/>
            <a:ext cx="4038601" cy="2778580"/>
          </a:xfrm>
          <a:prstGeom prst="rect">
            <a:avLst/>
          </a:prstGeom>
          <a:ln w="3240">
            <a:solidFill>
              <a:srgbClr val="FFFFFF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6799" tIns="46799" rIns="46799" bIns="46799" anchor="ctr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İmmün yanıt yeterli </a:t>
            </a:r>
          </a:p>
          <a:p>
            <a:pPr>
              <a:lnSpc>
                <a:spcPct val="120000"/>
              </a:lnSpc>
              <a:spcBef>
                <a:spcPts val="6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Bakteri proliferasyonu durdurulur.</a:t>
            </a:r>
          </a:p>
          <a:p>
            <a:pPr>
              <a:lnSpc>
                <a:spcPct val="120000"/>
              </a:lnSpc>
              <a:spcBef>
                <a:spcPts val="6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Primer ve yayım odakları minimal   sekel doku bırakarak küçülür.</a:t>
            </a:r>
          </a:p>
          <a:p>
            <a:pPr>
              <a:lnSpc>
                <a:spcPct val="120000"/>
              </a:lnSpc>
              <a:spcBef>
                <a:spcPts val="6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Primer infeksiyon sorunsuz   tamamlanır</a:t>
            </a:r>
          </a:p>
          <a:p>
            <a:pPr>
              <a:lnSpc>
                <a:spcPct val="120000"/>
              </a:lnSpc>
              <a:spcBef>
                <a:spcPts val="6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PPD + olmuştur.</a:t>
            </a:r>
          </a:p>
        </p:txBody>
      </p:sp>
      <p:sp>
        <p:nvSpPr>
          <p:cNvPr id="362" name="Text Box 7"/>
          <p:cNvSpPr txBox="1"/>
          <p:nvPr/>
        </p:nvSpPr>
        <p:spPr>
          <a:xfrm>
            <a:off x="5132982" y="2895306"/>
            <a:ext cx="3886201" cy="2871086"/>
          </a:xfrm>
          <a:prstGeom prst="rect">
            <a:avLst/>
          </a:prstGeom>
          <a:ln w="3240">
            <a:solidFill>
              <a:srgbClr val="FFFFFF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6799" tIns="46799" rIns="46799" bIns="46799" anchor="ctr">
            <a:spAutoFit/>
          </a:bodyPr>
          <a:lstStyle/>
          <a:p>
            <a:pPr>
              <a:lnSpc>
                <a:spcPct val="140000"/>
              </a:lnSpc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İmmün yanıt yetersiz </a:t>
            </a:r>
          </a:p>
          <a:p>
            <a:pPr>
              <a:lnSpc>
                <a:spcPct val="140000"/>
              </a:lnSpc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Bebekler, immün yetmezlik,    AIDS hastaları, ileri beslenme bozuklukları</a:t>
            </a:r>
          </a:p>
          <a:p>
            <a:pPr>
              <a:lnSpc>
                <a:spcPct val="150000"/>
              </a:lnSpc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Progresif akciğer ya da akciğer dışı hastalık oluşur.</a:t>
            </a:r>
          </a:p>
          <a:p>
            <a:pPr>
              <a:lnSpc>
                <a:spcPct val="150000"/>
              </a:lnSpc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(Primer tüberküloz)</a:t>
            </a:r>
          </a:p>
        </p:txBody>
      </p:sp>
      <p:sp>
        <p:nvSpPr>
          <p:cNvPr id="363" name="Text Box 8"/>
          <p:cNvSpPr txBox="1"/>
          <p:nvPr/>
        </p:nvSpPr>
        <p:spPr>
          <a:xfrm>
            <a:off x="643533" y="1216023"/>
            <a:ext cx="8342312" cy="439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6799" tIns="46799" rIns="46799" bIns="46799" anchor="ctr">
            <a:spAutoFit/>
          </a:bodyPr>
          <a:lstStyle/>
          <a:p>
            <a:pPr>
              <a:lnSpc>
                <a:spcPct val="76000"/>
              </a:lnSpc>
              <a:spcBef>
                <a:spcPts val="12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Evre III</a:t>
            </a:r>
            <a:r>
              <a:rPr>
                <a:solidFill>
                  <a:srgbClr val="FF99FF"/>
                </a:solidFill>
              </a:rPr>
              <a:t>: </a:t>
            </a:r>
            <a:r>
              <a:rPr sz="2000"/>
              <a:t>Hücresel İmmünite ve Geç Tip Aşırı Duyarlılığın Gelişmesi</a:t>
            </a:r>
          </a:p>
        </p:txBody>
      </p:sp>
      <p:sp>
        <p:nvSpPr>
          <p:cNvPr id="364" name="Text Box 9"/>
          <p:cNvSpPr txBox="1"/>
          <p:nvPr/>
        </p:nvSpPr>
        <p:spPr>
          <a:xfrm>
            <a:off x="2126785" y="1858092"/>
            <a:ext cx="535521" cy="3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6799" tIns="46799" rIns="46799" bIns="46799" anchor="ctr">
            <a:spAutoFit/>
          </a:bodyPr>
          <a:lstStyle>
            <a:lvl1pPr algn="ctr">
              <a:lnSpc>
                <a:spcPct val="76000"/>
              </a:lnSpc>
              <a:spcBef>
                <a:spcPts val="8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1.yol</a:t>
            </a:r>
          </a:p>
        </p:txBody>
      </p:sp>
      <p:sp>
        <p:nvSpPr>
          <p:cNvPr id="365" name="Text Box 10"/>
          <p:cNvSpPr txBox="1"/>
          <p:nvPr/>
        </p:nvSpPr>
        <p:spPr>
          <a:xfrm>
            <a:off x="6808322" y="1885079"/>
            <a:ext cx="535521" cy="315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6799" tIns="46799" rIns="46799" bIns="46799" anchor="ctr">
            <a:spAutoFit/>
          </a:bodyPr>
          <a:lstStyle>
            <a:lvl1pPr algn="ctr">
              <a:lnSpc>
                <a:spcPct val="76000"/>
              </a:lnSpc>
              <a:spcBef>
                <a:spcPts val="8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2.yol</a:t>
            </a:r>
          </a:p>
        </p:txBody>
      </p:sp>
      <p:sp>
        <p:nvSpPr>
          <p:cNvPr id="366" name="Rectangle 1"/>
          <p:cNvSpPr txBox="1"/>
          <p:nvPr/>
        </p:nvSpPr>
        <p:spPr>
          <a:xfrm>
            <a:off x="630237" y="382588"/>
            <a:ext cx="7772401" cy="4540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6799" tIns="46799" rIns="46799" bIns="46799" anchor="ctr">
            <a:normAutofit/>
          </a:bodyPr>
          <a:lstStyle>
            <a:lvl1pPr algn="ctr" defTabSz="786384">
              <a:lnSpc>
                <a:spcPct val="82000"/>
              </a:lnSpc>
              <a:tabLst>
                <a:tab pos="381000" algn="l"/>
                <a:tab pos="762000" algn="l"/>
                <a:tab pos="1155700" algn="l"/>
                <a:tab pos="1536700" algn="l"/>
                <a:tab pos="1917700" algn="l"/>
                <a:tab pos="2311400" algn="l"/>
                <a:tab pos="2692400" algn="l"/>
                <a:tab pos="3073400" algn="l"/>
                <a:tab pos="3467100" algn="l"/>
                <a:tab pos="3848100" algn="l"/>
                <a:tab pos="4241800" algn="l"/>
                <a:tab pos="4622800" algn="l"/>
                <a:tab pos="5003800" algn="l"/>
                <a:tab pos="5397500" algn="l"/>
                <a:tab pos="5778500" algn="l"/>
                <a:tab pos="6159500" algn="l"/>
                <a:tab pos="6553200" algn="l"/>
                <a:tab pos="6934200" algn="l"/>
                <a:tab pos="7327900" algn="l"/>
                <a:tab pos="7721600" algn="l"/>
              </a:tabLst>
              <a:defRPr sz="2408" b="1" i="1"/>
            </a:lvl1pPr>
          </a:lstStyle>
          <a:p>
            <a:r>
              <a:t>Patogenez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69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pic>
        <p:nvPicPr>
          <p:cNvPr id="370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1506" y="483149"/>
            <a:ext cx="7313969" cy="54854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73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374" name="Text Box 5"/>
          <p:cNvSpPr txBox="1"/>
          <p:nvPr/>
        </p:nvSpPr>
        <p:spPr>
          <a:xfrm>
            <a:off x="457200" y="1009462"/>
            <a:ext cx="8229600" cy="750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6799" tIns="46799" rIns="46799" bIns="46799" anchor="ctr">
            <a:spAutoFit/>
          </a:bodyPr>
          <a:lstStyle/>
          <a:p>
            <a:pPr>
              <a:lnSpc>
                <a:spcPct val="76000"/>
              </a:lnSpc>
              <a:spcBef>
                <a:spcPts val="15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  <a:tab pos="10769600" algn="l"/>
              </a:tabLst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Evre IV</a:t>
            </a:r>
            <a:r>
              <a:rPr sz="2000"/>
              <a:t>: </a:t>
            </a:r>
            <a:r>
              <a:rPr sz="2400"/>
              <a:t>Likefaksiyon, Kavitasyon, Basil Proliferasyonu ve     	                     Endobronşiyal Yayılım</a:t>
            </a:r>
          </a:p>
        </p:txBody>
      </p:sp>
      <p:sp>
        <p:nvSpPr>
          <p:cNvPr id="375" name="Rectangle 2"/>
          <p:cNvSpPr txBox="1"/>
          <p:nvPr/>
        </p:nvSpPr>
        <p:spPr>
          <a:xfrm>
            <a:off x="685800" y="472650"/>
            <a:ext cx="7772400" cy="4540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6799" tIns="46799" rIns="46799" bIns="46799" anchor="ctr">
            <a:normAutofit/>
          </a:bodyPr>
          <a:lstStyle>
            <a:lvl1pPr algn="ctr" defTabSz="786384">
              <a:lnSpc>
                <a:spcPct val="82000"/>
              </a:lnSpc>
              <a:tabLst>
                <a:tab pos="381000" algn="l"/>
                <a:tab pos="762000" algn="l"/>
                <a:tab pos="1155700" algn="l"/>
                <a:tab pos="1536700" algn="l"/>
                <a:tab pos="1917700" algn="l"/>
                <a:tab pos="2311400" algn="l"/>
                <a:tab pos="2692400" algn="l"/>
                <a:tab pos="3073400" algn="l"/>
                <a:tab pos="3467100" algn="l"/>
                <a:tab pos="3848100" algn="l"/>
                <a:tab pos="4241800" algn="l"/>
                <a:tab pos="4622800" algn="l"/>
                <a:tab pos="5003800" algn="l"/>
                <a:tab pos="5397500" algn="l"/>
                <a:tab pos="5778500" algn="l"/>
                <a:tab pos="6159500" algn="l"/>
                <a:tab pos="6553200" algn="l"/>
                <a:tab pos="6934200" algn="l"/>
                <a:tab pos="7327900" algn="l"/>
                <a:tab pos="7721600" algn="l"/>
              </a:tabLst>
              <a:defRPr sz="2408" b="1" i="1">
                <a:solidFill>
                  <a:schemeClr val="accent1">
                    <a:satOff val="-4409"/>
                    <a:lumOff val="-10509"/>
                  </a:schemeClr>
                </a:solidFill>
              </a:defRPr>
            </a:lvl1pPr>
          </a:lstStyle>
          <a:p>
            <a:r>
              <a:t>Patogenez</a:t>
            </a:r>
          </a:p>
        </p:txBody>
      </p:sp>
      <p:sp>
        <p:nvSpPr>
          <p:cNvPr id="376" name="Text Box 68"/>
          <p:cNvSpPr txBox="1"/>
          <p:nvPr/>
        </p:nvSpPr>
        <p:spPr>
          <a:xfrm>
            <a:off x="2207419" y="3549669"/>
            <a:ext cx="1987551" cy="2011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6799" tIns="46799" rIns="46799" bIns="46799" anchor="ctr">
            <a:spAutoFit/>
          </a:bodyPr>
          <a:lstStyle/>
          <a:p>
            <a:pPr>
              <a:lnSpc>
                <a:spcPct val="76000"/>
              </a:lnSpc>
              <a:spcBef>
                <a:spcPts val="12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latin typeface="Arial"/>
                <a:ea typeface="Arial"/>
                <a:cs typeface="Arial"/>
                <a:sym typeface="Arial"/>
              </a:defRPr>
            </a:pPr>
            <a:r>
              <a:t>Granülom:</a:t>
            </a:r>
          </a:p>
          <a:p>
            <a:pPr>
              <a:lnSpc>
                <a:spcPct val="70000"/>
              </a:lnSpc>
              <a:spcBef>
                <a:spcPts val="1100"/>
              </a:spcBef>
              <a:buClr>
                <a:srgbClr val="FFFFFF"/>
              </a:buClr>
              <a:buSzPct val="100000"/>
              <a:buFont typeface="Arial"/>
              <a:buChar char="•"/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latin typeface="Arial"/>
                <a:ea typeface="Arial"/>
                <a:cs typeface="Arial"/>
                <a:sym typeface="Arial"/>
              </a:defRPr>
            </a:pPr>
            <a:r>
              <a:t> makrofaj</a:t>
            </a:r>
          </a:p>
          <a:p>
            <a:pPr>
              <a:lnSpc>
                <a:spcPct val="70000"/>
              </a:lnSpc>
              <a:spcBef>
                <a:spcPts val="1100"/>
              </a:spcBef>
              <a:buClr>
                <a:srgbClr val="FFFFFF"/>
              </a:buClr>
              <a:buSzPct val="100000"/>
              <a:buFont typeface="Arial"/>
              <a:buChar char="•"/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latin typeface="Arial"/>
                <a:ea typeface="Arial"/>
                <a:cs typeface="Arial"/>
                <a:sym typeface="Arial"/>
              </a:defRPr>
            </a:pPr>
            <a:r>
              <a:t> lenfosit </a:t>
            </a:r>
          </a:p>
          <a:p>
            <a:pPr>
              <a:lnSpc>
                <a:spcPct val="70000"/>
              </a:lnSpc>
              <a:spcBef>
                <a:spcPts val="1100"/>
              </a:spcBef>
              <a:buClr>
                <a:srgbClr val="FFFFFF"/>
              </a:buClr>
              <a:buSzPct val="100000"/>
              <a:buFont typeface="Arial"/>
              <a:buChar char="•"/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latin typeface="Arial"/>
                <a:ea typeface="Arial"/>
                <a:cs typeface="Arial"/>
                <a:sym typeface="Arial"/>
              </a:defRPr>
            </a:pPr>
            <a:r>
              <a:t> dev h.</a:t>
            </a:r>
          </a:p>
          <a:p>
            <a:pPr>
              <a:lnSpc>
                <a:spcPct val="70000"/>
              </a:lnSpc>
              <a:spcBef>
                <a:spcPts val="1100"/>
              </a:spcBef>
              <a:buClr>
                <a:srgbClr val="FFFFFF"/>
              </a:buClr>
              <a:buSzPct val="100000"/>
              <a:buFont typeface="Arial"/>
              <a:buChar char="•"/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latin typeface="Arial"/>
                <a:ea typeface="Arial"/>
                <a:cs typeface="Arial"/>
                <a:sym typeface="Arial"/>
              </a:defRPr>
            </a:pPr>
            <a:r>
              <a:t> hücre içi az     </a:t>
            </a:r>
          </a:p>
          <a:p>
            <a:pPr>
              <a:lnSpc>
                <a:spcPct val="70000"/>
              </a:lnSpc>
              <a:spcBef>
                <a:spcPts val="11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latin typeface="Arial"/>
                <a:ea typeface="Arial"/>
                <a:cs typeface="Arial"/>
                <a:sym typeface="Arial"/>
              </a:defRPr>
            </a:pPr>
            <a:r>
              <a:t>  sayıda basil</a:t>
            </a:r>
          </a:p>
        </p:txBody>
      </p:sp>
      <p:sp>
        <p:nvSpPr>
          <p:cNvPr id="377" name="Text Box 69"/>
          <p:cNvSpPr txBox="1"/>
          <p:nvPr/>
        </p:nvSpPr>
        <p:spPr>
          <a:xfrm>
            <a:off x="3769705" y="3750193"/>
            <a:ext cx="1777628" cy="1091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6799" tIns="46799" rIns="46799" bIns="46799" anchor="ctr">
            <a:spAutoFit/>
          </a:bodyPr>
          <a:lstStyle/>
          <a:p>
            <a:pPr algn="ctr">
              <a:lnSpc>
                <a:spcPct val="76000"/>
              </a:lnSpc>
              <a:spcBef>
                <a:spcPts val="12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latin typeface="Arial"/>
                <a:ea typeface="Arial"/>
                <a:cs typeface="Arial"/>
                <a:sym typeface="Arial"/>
              </a:defRPr>
            </a:pPr>
            <a:r>
              <a:t>Likefaksiyon,</a:t>
            </a:r>
          </a:p>
          <a:p>
            <a:pPr algn="ctr">
              <a:lnSpc>
                <a:spcPct val="76000"/>
              </a:lnSpc>
              <a:spcBef>
                <a:spcPts val="12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latin typeface="Arial"/>
                <a:ea typeface="Arial"/>
                <a:cs typeface="Arial"/>
                <a:sym typeface="Arial"/>
              </a:defRPr>
            </a:pPr>
            <a:r>
              <a:t>Kazeöz nekroz,</a:t>
            </a:r>
          </a:p>
          <a:p>
            <a:pPr algn="ctr">
              <a:lnSpc>
                <a:spcPct val="76000"/>
              </a:lnSpc>
              <a:spcBef>
                <a:spcPts val="12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latin typeface="Arial"/>
                <a:ea typeface="Arial"/>
                <a:cs typeface="Arial"/>
                <a:sym typeface="Arial"/>
              </a:defRPr>
            </a:pPr>
            <a:r>
              <a:t>Hücre dışı prolif</a:t>
            </a:r>
            <a:r>
              <a:rPr sz="2000"/>
              <a:t>.</a:t>
            </a:r>
          </a:p>
        </p:txBody>
      </p:sp>
      <p:sp>
        <p:nvSpPr>
          <p:cNvPr id="378" name="Text Box 70"/>
          <p:cNvSpPr txBox="1"/>
          <p:nvPr/>
        </p:nvSpPr>
        <p:spPr>
          <a:xfrm>
            <a:off x="6961924" y="4391094"/>
            <a:ext cx="2160994" cy="1502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6799" tIns="46799" rIns="46799" bIns="46799" anchor="ctr">
            <a:spAutoFit/>
          </a:bodyPr>
          <a:lstStyle>
            <a:lvl1pPr>
              <a:lnSpc>
                <a:spcPct val="140000"/>
              </a:lnSpc>
              <a:spcBef>
                <a:spcPts val="10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5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Endobronşiyal yayılım, Hİ ve GTA nedeniyle yeni lokalizasyonda yoğun inflamatuar pnömoni</a:t>
            </a:r>
          </a:p>
        </p:txBody>
      </p:sp>
      <p:sp>
        <p:nvSpPr>
          <p:cNvPr id="379" name="Freeform 34"/>
          <p:cNvSpPr/>
          <p:nvPr/>
        </p:nvSpPr>
        <p:spPr>
          <a:xfrm>
            <a:off x="7108939" y="1930606"/>
            <a:ext cx="1250730" cy="2285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03" h="21346" extrusionOk="0">
                <a:moveTo>
                  <a:pt x="19695" y="5370"/>
                </a:moveTo>
                <a:cubicBezTo>
                  <a:pt x="20107" y="4519"/>
                  <a:pt x="20217" y="4281"/>
                  <a:pt x="19695" y="3445"/>
                </a:cubicBezTo>
                <a:cubicBezTo>
                  <a:pt x="19585" y="2670"/>
                  <a:pt x="19557" y="1894"/>
                  <a:pt x="19228" y="1148"/>
                </a:cubicBezTo>
                <a:cubicBezTo>
                  <a:pt x="19035" y="716"/>
                  <a:pt x="18046" y="0"/>
                  <a:pt x="18046" y="0"/>
                </a:cubicBezTo>
                <a:cubicBezTo>
                  <a:pt x="12577" y="149"/>
                  <a:pt x="14611" y="-254"/>
                  <a:pt x="12165" y="641"/>
                </a:cubicBezTo>
                <a:cubicBezTo>
                  <a:pt x="11368" y="1268"/>
                  <a:pt x="10626" y="1700"/>
                  <a:pt x="9554" y="2177"/>
                </a:cubicBezTo>
                <a:cubicBezTo>
                  <a:pt x="8950" y="2431"/>
                  <a:pt x="8565" y="2506"/>
                  <a:pt x="8153" y="2819"/>
                </a:cubicBezTo>
                <a:cubicBezTo>
                  <a:pt x="7356" y="3401"/>
                  <a:pt x="6421" y="4087"/>
                  <a:pt x="5789" y="4728"/>
                </a:cubicBezTo>
                <a:cubicBezTo>
                  <a:pt x="5157" y="5385"/>
                  <a:pt x="4663" y="6041"/>
                  <a:pt x="3921" y="6653"/>
                </a:cubicBezTo>
                <a:cubicBezTo>
                  <a:pt x="3371" y="8070"/>
                  <a:pt x="2657" y="9472"/>
                  <a:pt x="2024" y="10874"/>
                </a:cubicBezTo>
                <a:cubicBezTo>
                  <a:pt x="1805" y="11366"/>
                  <a:pt x="1145" y="11784"/>
                  <a:pt x="843" y="12276"/>
                </a:cubicBezTo>
                <a:cubicBezTo>
                  <a:pt x="623" y="14201"/>
                  <a:pt x="513" y="16125"/>
                  <a:pt x="156" y="18034"/>
                </a:cubicBezTo>
                <a:cubicBezTo>
                  <a:pt x="238" y="18900"/>
                  <a:pt x="-861" y="21167"/>
                  <a:pt x="1805" y="20719"/>
                </a:cubicBezTo>
                <a:cubicBezTo>
                  <a:pt x="2849" y="20123"/>
                  <a:pt x="4305" y="19496"/>
                  <a:pt x="5570" y="19049"/>
                </a:cubicBezTo>
                <a:cubicBezTo>
                  <a:pt x="6971" y="19094"/>
                  <a:pt x="8400" y="19108"/>
                  <a:pt x="9802" y="19183"/>
                </a:cubicBezTo>
                <a:cubicBezTo>
                  <a:pt x="11478" y="19273"/>
                  <a:pt x="12192" y="20347"/>
                  <a:pt x="13566" y="20719"/>
                </a:cubicBezTo>
                <a:cubicBezTo>
                  <a:pt x="15023" y="21122"/>
                  <a:pt x="17139" y="21137"/>
                  <a:pt x="18760" y="21346"/>
                </a:cubicBezTo>
                <a:cubicBezTo>
                  <a:pt x="19832" y="21167"/>
                  <a:pt x="19915" y="21048"/>
                  <a:pt x="20162" y="20451"/>
                </a:cubicBezTo>
                <a:cubicBezTo>
                  <a:pt x="20739" y="16095"/>
                  <a:pt x="20409" y="11799"/>
                  <a:pt x="20409" y="7413"/>
                </a:cubicBezTo>
              </a:path>
            </a:pathLst>
          </a:custGeom>
          <a:blipFill>
            <a:blip r:embed="rId3"/>
          </a:blip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80" name="Rectangle 35"/>
          <p:cNvSpPr/>
          <p:nvPr/>
        </p:nvSpPr>
        <p:spPr>
          <a:xfrm>
            <a:off x="8351838" y="1854238"/>
            <a:ext cx="152401" cy="762001"/>
          </a:xfrm>
          <a:prstGeom prst="rect">
            <a:avLst/>
          </a:prstGeom>
          <a:blipFill>
            <a:blip r:embed="rId4"/>
          </a:blipFill>
          <a:ln w="12600">
            <a:solidFill>
              <a:srgbClr val="808080"/>
            </a:solidFill>
            <a:miter/>
          </a:ln>
        </p:spPr>
        <p:txBody>
          <a:bodyPr lIns="45719" rIns="45719" anchor="ctr"/>
          <a:lstStyle/>
          <a:p>
            <a:pPr>
              <a:lnSpc>
                <a:spcPct val="50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81" name="Rectangle 36"/>
          <p:cNvSpPr/>
          <p:nvPr/>
        </p:nvSpPr>
        <p:spPr>
          <a:xfrm>
            <a:off x="7995315" y="2477922"/>
            <a:ext cx="436820" cy="5211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503" y="0"/>
                </a:moveTo>
                <a:lnTo>
                  <a:pt x="21600" y="3713"/>
                </a:lnTo>
                <a:lnTo>
                  <a:pt x="6097" y="21600"/>
                </a:lnTo>
                <a:lnTo>
                  <a:pt x="0" y="17887"/>
                </a:lnTo>
                <a:close/>
              </a:path>
            </a:pathLst>
          </a:custGeom>
          <a:blipFill>
            <a:blip r:embed="rId5"/>
          </a:blipFill>
          <a:ln w="12600">
            <a:solidFill>
              <a:srgbClr val="808080"/>
            </a:solidFill>
            <a:miter/>
          </a:ln>
        </p:spPr>
        <p:txBody>
          <a:bodyPr lIns="45719" rIns="45719" anchor="ctr"/>
          <a:lstStyle/>
          <a:p>
            <a:pPr>
              <a:lnSpc>
                <a:spcPct val="50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82" name="Rectangle 37"/>
          <p:cNvSpPr/>
          <p:nvPr/>
        </p:nvSpPr>
        <p:spPr>
          <a:xfrm>
            <a:off x="8364953" y="2425548"/>
            <a:ext cx="424620" cy="5274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3490"/>
                </a:moveTo>
                <a:lnTo>
                  <a:pt x="6427" y="0"/>
                </a:lnTo>
                <a:lnTo>
                  <a:pt x="21600" y="18110"/>
                </a:lnTo>
                <a:lnTo>
                  <a:pt x="15173" y="21600"/>
                </a:lnTo>
                <a:close/>
              </a:path>
            </a:pathLst>
          </a:custGeom>
          <a:blipFill>
            <a:blip r:embed="rId6"/>
          </a:blipFill>
          <a:ln w="12600">
            <a:solidFill>
              <a:srgbClr val="808080"/>
            </a:solidFill>
            <a:miter/>
          </a:ln>
        </p:spPr>
        <p:txBody>
          <a:bodyPr lIns="45719" rIns="45719" anchor="ctr"/>
          <a:lstStyle/>
          <a:p>
            <a:pPr>
              <a:lnSpc>
                <a:spcPct val="50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83" name="Oval 38"/>
          <p:cNvSpPr/>
          <p:nvPr/>
        </p:nvSpPr>
        <p:spPr>
          <a:xfrm>
            <a:off x="7818438" y="2006638"/>
            <a:ext cx="457201" cy="533401"/>
          </a:xfrm>
          <a:prstGeom prst="ellipse">
            <a:avLst/>
          </a:prstGeom>
          <a:blipFill>
            <a:blip r:embed="rId7"/>
          </a:blipFill>
          <a:ln w="12700">
            <a:miter lim="400000"/>
          </a:ln>
        </p:spPr>
        <p:txBody>
          <a:bodyPr lIns="45719" rIns="45719" anchor="ctr"/>
          <a:lstStyle/>
          <a:p>
            <a:pPr>
              <a:lnSpc>
                <a:spcPct val="50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84" name="Line 39"/>
          <p:cNvSpPr/>
          <p:nvPr/>
        </p:nvSpPr>
        <p:spPr>
          <a:xfrm flipV="1">
            <a:off x="8051800" y="2530513"/>
            <a:ext cx="1589" cy="95251"/>
          </a:xfrm>
          <a:prstGeom prst="line">
            <a:avLst/>
          </a:prstGeom>
          <a:ln w="28440">
            <a:solidFill>
              <a:srgbClr val="FF33C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85" name="Line 40"/>
          <p:cNvSpPr/>
          <p:nvPr/>
        </p:nvSpPr>
        <p:spPr>
          <a:xfrm flipH="1">
            <a:off x="7889874" y="2692438"/>
            <a:ext cx="95251" cy="1589"/>
          </a:xfrm>
          <a:prstGeom prst="line">
            <a:avLst/>
          </a:prstGeom>
          <a:ln w="28440">
            <a:solidFill>
              <a:srgbClr val="FF33C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86" name="Line 41"/>
          <p:cNvSpPr/>
          <p:nvPr/>
        </p:nvSpPr>
        <p:spPr>
          <a:xfrm>
            <a:off x="7975600" y="2768638"/>
            <a:ext cx="1589" cy="76201"/>
          </a:xfrm>
          <a:prstGeom prst="line">
            <a:avLst/>
          </a:prstGeom>
          <a:ln w="28440">
            <a:solidFill>
              <a:srgbClr val="FF33C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87" name="Line 42"/>
          <p:cNvSpPr/>
          <p:nvPr/>
        </p:nvSpPr>
        <p:spPr>
          <a:xfrm flipH="1">
            <a:off x="7813674" y="2844838"/>
            <a:ext cx="95251" cy="76201"/>
          </a:xfrm>
          <a:prstGeom prst="line">
            <a:avLst/>
          </a:prstGeom>
          <a:ln w="28440">
            <a:solidFill>
              <a:srgbClr val="FF33C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88" name="Line 43"/>
          <p:cNvSpPr/>
          <p:nvPr/>
        </p:nvSpPr>
        <p:spPr>
          <a:xfrm>
            <a:off x="7975600" y="2997238"/>
            <a:ext cx="76201" cy="76201"/>
          </a:xfrm>
          <a:prstGeom prst="line">
            <a:avLst/>
          </a:prstGeom>
          <a:ln w="28440">
            <a:solidFill>
              <a:srgbClr val="FF33C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89" name="Line 44"/>
          <p:cNvSpPr/>
          <p:nvPr/>
        </p:nvSpPr>
        <p:spPr>
          <a:xfrm flipH="1">
            <a:off x="8423274" y="1854238"/>
            <a:ext cx="95251" cy="76201"/>
          </a:xfrm>
          <a:prstGeom prst="line">
            <a:avLst/>
          </a:prstGeom>
          <a:ln w="28440">
            <a:solidFill>
              <a:srgbClr val="FF33C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90" name="Line 45"/>
          <p:cNvSpPr/>
          <p:nvPr/>
        </p:nvSpPr>
        <p:spPr>
          <a:xfrm>
            <a:off x="8356600" y="2082838"/>
            <a:ext cx="76201" cy="76201"/>
          </a:xfrm>
          <a:prstGeom prst="line">
            <a:avLst/>
          </a:prstGeom>
          <a:ln w="28440">
            <a:solidFill>
              <a:srgbClr val="FF33C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91" name="Line 46"/>
          <p:cNvSpPr/>
          <p:nvPr/>
        </p:nvSpPr>
        <p:spPr>
          <a:xfrm>
            <a:off x="8356600" y="2387638"/>
            <a:ext cx="76201" cy="76201"/>
          </a:xfrm>
          <a:prstGeom prst="line">
            <a:avLst/>
          </a:prstGeom>
          <a:ln w="28440">
            <a:solidFill>
              <a:srgbClr val="FF33C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92" name="Line 47"/>
          <p:cNvSpPr/>
          <p:nvPr/>
        </p:nvSpPr>
        <p:spPr>
          <a:xfrm flipH="1">
            <a:off x="8118474" y="2692438"/>
            <a:ext cx="171451" cy="76201"/>
          </a:xfrm>
          <a:prstGeom prst="line">
            <a:avLst/>
          </a:prstGeom>
          <a:ln w="28440">
            <a:solidFill>
              <a:srgbClr val="FF33C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93" name="Line 48"/>
          <p:cNvSpPr/>
          <p:nvPr/>
        </p:nvSpPr>
        <p:spPr>
          <a:xfrm flipH="1">
            <a:off x="8394699" y="2311438"/>
            <a:ext cx="95251" cy="1589"/>
          </a:xfrm>
          <a:prstGeom prst="line">
            <a:avLst/>
          </a:prstGeom>
          <a:ln w="28440">
            <a:solidFill>
              <a:srgbClr val="FF33C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94" name="Line 49"/>
          <p:cNvSpPr/>
          <p:nvPr/>
        </p:nvSpPr>
        <p:spPr>
          <a:xfrm>
            <a:off x="8204200" y="2844838"/>
            <a:ext cx="1589" cy="76201"/>
          </a:xfrm>
          <a:prstGeom prst="line">
            <a:avLst/>
          </a:prstGeom>
          <a:ln w="28440">
            <a:solidFill>
              <a:srgbClr val="FF33C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95" name="Line 50"/>
          <p:cNvSpPr/>
          <p:nvPr/>
        </p:nvSpPr>
        <p:spPr>
          <a:xfrm>
            <a:off x="7899400" y="3149638"/>
            <a:ext cx="1589" cy="76201"/>
          </a:xfrm>
          <a:prstGeom prst="line">
            <a:avLst/>
          </a:prstGeom>
          <a:ln w="28440">
            <a:solidFill>
              <a:srgbClr val="FF33C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96" name="Line 51"/>
          <p:cNvSpPr/>
          <p:nvPr/>
        </p:nvSpPr>
        <p:spPr>
          <a:xfrm>
            <a:off x="7747000" y="3302038"/>
            <a:ext cx="76201" cy="76201"/>
          </a:xfrm>
          <a:prstGeom prst="line">
            <a:avLst/>
          </a:prstGeom>
          <a:ln w="28440">
            <a:solidFill>
              <a:srgbClr val="FF33C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97" name="Line 52"/>
          <p:cNvSpPr/>
          <p:nvPr/>
        </p:nvSpPr>
        <p:spPr>
          <a:xfrm>
            <a:off x="7817643" y="3448882"/>
            <a:ext cx="12701" cy="12701"/>
          </a:xfrm>
          <a:prstGeom prst="line">
            <a:avLst/>
          </a:prstGeom>
          <a:ln w="28440">
            <a:solidFill>
              <a:srgbClr val="FF33C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98" name="Line 53"/>
          <p:cNvSpPr/>
          <p:nvPr/>
        </p:nvSpPr>
        <p:spPr>
          <a:xfrm flipH="1">
            <a:off x="7737474" y="3454438"/>
            <a:ext cx="95251" cy="76201"/>
          </a:xfrm>
          <a:prstGeom prst="line">
            <a:avLst/>
          </a:prstGeom>
          <a:ln w="28440">
            <a:solidFill>
              <a:srgbClr val="FF33C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99" name="Line 54"/>
          <p:cNvSpPr/>
          <p:nvPr/>
        </p:nvSpPr>
        <p:spPr>
          <a:xfrm>
            <a:off x="7670800" y="3530638"/>
            <a:ext cx="1589" cy="76201"/>
          </a:xfrm>
          <a:prstGeom prst="line">
            <a:avLst/>
          </a:prstGeom>
          <a:ln w="28440">
            <a:solidFill>
              <a:srgbClr val="FF33C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00" name="Freeform 55"/>
          <p:cNvSpPr/>
          <p:nvPr/>
        </p:nvSpPr>
        <p:spPr>
          <a:xfrm>
            <a:off x="7902575" y="2139988"/>
            <a:ext cx="298450" cy="5304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227" extrusionOk="0">
                <a:moveTo>
                  <a:pt x="18728" y="20711"/>
                </a:moveTo>
                <a:cubicBezTo>
                  <a:pt x="16889" y="17788"/>
                  <a:pt x="16660" y="15819"/>
                  <a:pt x="10800" y="14675"/>
                </a:cubicBezTo>
                <a:cubicBezTo>
                  <a:pt x="5400" y="11816"/>
                  <a:pt x="2183" y="8704"/>
                  <a:pt x="0" y="4892"/>
                </a:cubicBezTo>
                <a:cubicBezTo>
                  <a:pt x="1838" y="1652"/>
                  <a:pt x="0" y="3494"/>
                  <a:pt x="8847" y="1080"/>
                </a:cubicBezTo>
                <a:cubicBezTo>
                  <a:pt x="10111" y="699"/>
                  <a:pt x="12753" y="0"/>
                  <a:pt x="12753" y="0"/>
                </a:cubicBezTo>
                <a:cubicBezTo>
                  <a:pt x="15051" y="318"/>
                  <a:pt x="17464" y="318"/>
                  <a:pt x="18728" y="1652"/>
                </a:cubicBezTo>
                <a:cubicBezTo>
                  <a:pt x="19647" y="2668"/>
                  <a:pt x="20681" y="4892"/>
                  <a:pt x="20681" y="4892"/>
                </a:cubicBezTo>
                <a:cubicBezTo>
                  <a:pt x="19532" y="11181"/>
                  <a:pt x="18153" y="13532"/>
                  <a:pt x="21600" y="19631"/>
                </a:cubicBezTo>
                <a:cubicBezTo>
                  <a:pt x="20451" y="21600"/>
                  <a:pt x="21600" y="21473"/>
                  <a:pt x="18728" y="20711"/>
                </a:cubicBezTo>
                <a:close/>
              </a:path>
            </a:pathLst>
          </a:custGeom>
          <a:blipFill>
            <a:blip r:embed="rId8"/>
          </a:blip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01" name="Line 56"/>
          <p:cNvSpPr/>
          <p:nvPr/>
        </p:nvSpPr>
        <p:spPr>
          <a:xfrm>
            <a:off x="8128000" y="2235238"/>
            <a:ext cx="1589" cy="76201"/>
          </a:xfrm>
          <a:prstGeom prst="line">
            <a:avLst/>
          </a:prstGeom>
          <a:ln w="28440">
            <a:solidFill>
              <a:srgbClr val="FF33C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02" name="Line 57"/>
          <p:cNvSpPr/>
          <p:nvPr/>
        </p:nvSpPr>
        <p:spPr>
          <a:xfrm>
            <a:off x="7975600" y="2311438"/>
            <a:ext cx="76201" cy="76201"/>
          </a:xfrm>
          <a:prstGeom prst="line">
            <a:avLst/>
          </a:prstGeom>
          <a:ln w="28440">
            <a:solidFill>
              <a:srgbClr val="FF33C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03" name="Line 58"/>
          <p:cNvSpPr/>
          <p:nvPr/>
        </p:nvSpPr>
        <p:spPr>
          <a:xfrm>
            <a:off x="8128000" y="2463838"/>
            <a:ext cx="76201" cy="152401"/>
          </a:xfrm>
          <a:prstGeom prst="line">
            <a:avLst/>
          </a:prstGeom>
          <a:ln w="28440">
            <a:solidFill>
              <a:srgbClr val="FF33C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04" name="Oval 59"/>
          <p:cNvSpPr/>
          <p:nvPr/>
        </p:nvSpPr>
        <p:spPr>
          <a:xfrm>
            <a:off x="7670800" y="3454438"/>
            <a:ext cx="228600" cy="304801"/>
          </a:xfrm>
          <a:prstGeom prst="ellipse">
            <a:avLst/>
          </a:prstGeom>
          <a:blipFill>
            <a:blip r:embed="rId7"/>
          </a:blipFill>
          <a:ln w="12700">
            <a:miter lim="400000"/>
          </a:ln>
        </p:spPr>
        <p:txBody>
          <a:bodyPr lIns="45719" rIns="45719" anchor="ctr"/>
          <a:lstStyle/>
          <a:p>
            <a:pPr>
              <a:lnSpc>
                <a:spcPct val="50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05" name="Line 62"/>
          <p:cNvSpPr/>
          <p:nvPr/>
        </p:nvSpPr>
        <p:spPr>
          <a:xfrm flipV="1">
            <a:off x="6987782" y="2389226"/>
            <a:ext cx="454419" cy="1"/>
          </a:xfrm>
          <a:prstGeom prst="line">
            <a:avLst/>
          </a:prstGeom>
          <a:ln w="76320">
            <a:solidFill>
              <a:srgbClr val="FF33CC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06" name="Freeform 71"/>
          <p:cNvSpPr/>
          <p:nvPr/>
        </p:nvSpPr>
        <p:spPr>
          <a:xfrm>
            <a:off x="7137400" y="3759238"/>
            <a:ext cx="609600" cy="68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1800" y="18600"/>
                  <a:pt x="3600" y="15600"/>
                  <a:pt x="5400" y="14400"/>
                </a:cubicBezTo>
                <a:cubicBezTo>
                  <a:pt x="7200" y="13200"/>
                  <a:pt x="8100" y="16800"/>
                  <a:pt x="10800" y="14400"/>
                </a:cubicBezTo>
                <a:cubicBezTo>
                  <a:pt x="13500" y="12000"/>
                  <a:pt x="19800" y="2400"/>
                  <a:pt x="21600" y="0"/>
                </a:cubicBezTo>
              </a:path>
            </a:pathLst>
          </a:custGeom>
          <a:ln w="28440">
            <a:solidFill>
              <a:srgbClr val="FF33CC"/>
            </a:solidFill>
            <a:tailEnd type="triangle"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07" name="Line 62"/>
          <p:cNvSpPr/>
          <p:nvPr/>
        </p:nvSpPr>
        <p:spPr>
          <a:xfrm flipV="1">
            <a:off x="5179528" y="2392864"/>
            <a:ext cx="454419" cy="1"/>
          </a:xfrm>
          <a:prstGeom prst="line">
            <a:avLst/>
          </a:prstGeom>
          <a:ln w="76320">
            <a:solidFill>
              <a:srgbClr val="FF33CC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08" name="Oval 18"/>
          <p:cNvSpPr/>
          <p:nvPr/>
        </p:nvSpPr>
        <p:spPr>
          <a:xfrm>
            <a:off x="5802278" y="2068965"/>
            <a:ext cx="838201" cy="1066801"/>
          </a:xfrm>
          <a:prstGeom prst="ellipse">
            <a:avLst/>
          </a:prstGeom>
          <a:blipFill>
            <a:blip r:embed="rId7"/>
          </a:blipFill>
          <a:ln w="12700">
            <a:miter lim="400000"/>
          </a:ln>
        </p:spPr>
        <p:txBody>
          <a:bodyPr lIns="45719" rIns="45719" anchor="ctr"/>
          <a:lstStyle/>
          <a:p>
            <a:pPr>
              <a:lnSpc>
                <a:spcPct val="50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09" name="Freeform 19"/>
          <p:cNvSpPr/>
          <p:nvPr/>
        </p:nvSpPr>
        <p:spPr>
          <a:xfrm>
            <a:off x="6030878" y="2313730"/>
            <a:ext cx="438098" cy="6204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06" h="21052" extrusionOk="0">
                <a:moveTo>
                  <a:pt x="6901" y="14093"/>
                </a:moveTo>
                <a:cubicBezTo>
                  <a:pt x="6095" y="14364"/>
                  <a:pt x="5288" y="15178"/>
                  <a:pt x="4571" y="14816"/>
                </a:cubicBezTo>
                <a:cubicBezTo>
                  <a:pt x="2958" y="14003"/>
                  <a:pt x="717" y="10930"/>
                  <a:pt x="717" y="10930"/>
                </a:cubicBezTo>
                <a:cubicBezTo>
                  <a:pt x="448" y="10207"/>
                  <a:pt x="0" y="9484"/>
                  <a:pt x="0" y="8670"/>
                </a:cubicBezTo>
                <a:cubicBezTo>
                  <a:pt x="0" y="-548"/>
                  <a:pt x="2330" y="1711"/>
                  <a:pt x="10755" y="898"/>
                </a:cubicBezTo>
                <a:cubicBezTo>
                  <a:pt x="11562" y="627"/>
                  <a:pt x="12368" y="-277"/>
                  <a:pt x="13085" y="85"/>
                </a:cubicBezTo>
                <a:cubicBezTo>
                  <a:pt x="13802" y="446"/>
                  <a:pt x="13534" y="1621"/>
                  <a:pt x="13802" y="2434"/>
                </a:cubicBezTo>
                <a:cubicBezTo>
                  <a:pt x="15595" y="7947"/>
                  <a:pt x="14071" y="6140"/>
                  <a:pt x="17656" y="8670"/>
                </a:cubicBezTo>
                <a:cubicBezTo>
                  <a:pt x="19180" y="10930"/>
                  <a:pt x="21600" y="14274"/>
                  <a:pt x="19180" y="17166"/>
                </a:cubicBezTo>
                <a:cubicBezTo>
                  <a:pt x="18463" y="17979"/>
                  <a:pt x="17119" y="17618"/>
                  <a:pt x="16133" y="17889"/>
                </a:cubicBezTo>
                <a:cubicBezTo>
                  <a:pt x="14251" y="19877"/>
                  <a:pt x="12548" y="20148"/>
                  <a:pt x="9949" y="21052"/>
                </a:cubicBezTo>
                <a:cubicBezTo>
                  <a:pt x="9321" y="20510"/>
                  <a:pt x="3406" y="15810"/>
                  <a:pt x="4571" y="14093"/>
                </a:cubicBezTo>
                <a:cubicBezTo>
                  <a:pt x="5019" y="13460"/>
                  <a:pt x="6095" y="14093"/>
                  <a:pt x="6901" y="14093"/>
                </a:cubicBezTo>
                <a:close/>
              </a:path>
            </a:pathLst>
          </a:custGeom>
          <a:blipFill>
            <a:blip r:embed="rId9"/>
          </a:blip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10" name="Line 20"/>
          <p:cNvSpPr/>
          <p:nvPr/>
        </p:nvSpPr>
        <p:spPr>
          <a:xfrm>
            <a:off x="6019765" y="2443615"/>
            <a:ext cx="93664" cy="212726"/>
          </a:xfrm>
          <a:prstGeom prst="line">
            <a:avLst/>
          </a:prstGeom>
          <a:ln w="28440">
            <a:solidFill>
              <a:srgbClr val="FF33C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11" name="Line 22"/>
          <p:cNvSpPr/>
          <p:nvPr/>
        </p:nvSpPr>
        <p:spPr>
          <a:xfrm flipV="1">
            <a:off x="6394415" y="2637290"/>
            <a:ext cx="93664" cy="127001"/>
          </a:xfrm>
          <a:prstGeom prst="line">
            <a:avLst/>
          </a:prstGeom>
          <a:ln w="28440">
            <a:solidFill>
              <a:srgbClr val="FF33C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12" name="Line 24"/>
          <p:cNvSpPr/>
          <p:nvPr/>
        </p:nvSpPr>
        <p:spPr>
          <a:xfrm>
            <a:off x="6107078" y="2829378"/>
            <a:ext cx="93663" cy="1588"/>
          </a:xfrm>
          <a:prstGeom prst="line">
            <a:avLst/>
          </a:prstGeom>
          <a:ln w="28440">
            <a:solidFill>
              <a:srgbClr val="FF33C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13" name="Freeform 26"/>
          <p:cNvSpPr/>
          <p:nvPr/>
        </p:nvSpPr>
        <p:spPr>
          <a:xfrm>
            <a:off x="6122953" y="2875251"/>
            <a:ext cx="228287" cy="2543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600" h="18311" extrusionOk="0">
                <a:moveTo>
                  <a:pt x="3363" y="1155"/>
                </a:moveTo>
                <a:cubicBezTo>
                  <a:pt x="2975" y="4469"/>
                  <a:pt x="2846" y="7784"/>
                  <a:pt x="2199" y="10984"/>
                </a:cubicBezTo>
                <a:cubicBezTo>
                  <a:pt x="1811" y="13041"/>
                  <a:pt x="0" y="16812"/>
                  <a:pt x="0" y="16812"/>
                </a:cubicBezTo>
                <a:cubicBezTo>
                  <a:pt x="6209" y="18298"/>
                  <a:pt x="8925" y="18755"/>
                  <a:pt x="15521" y="17841"/>
                </a:cubicBezTo>
                <a:cubicBezTo>
                  <a:pt x="18884" y="13155"/>
                  <a:pt x="20307" y="9498"/>
                  <a:pt x="15521" y="5041"/>
                </a:cubicBezTo>
                <a:cubicBezTo>
                  <a:pt x="15133" y="3784"/>
                  <a:pt x="15780" y="1498"/>
                  <a:pt x="14357" y="1155"/>
                </a:cubicBezTo>
                <a:cubicBezTo>
                  <a:pt x="-1293" y="-2845"/>
                  <a:pt x="7373" y="5155"/>
                  <a:pt x="3363" y="1155"/>
                </a:cubicBezTo>
                <a:close/>
              </a:path>
            </a:pathLst>
          </a:custGeom>
          <a:blipFill>
            <a:blip r:embed="rId9"/>
          </a:blip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14" name="Freeform 27"/>
          <p:cNvSpPr/>
          <p:nvPr/>
        </p:nvSpPr>
        <p:spPr>
          <a:xfrm>
            <a:off x="5443413" y="3037340"/>
            <a:ext cx="1630733" cy="5140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52" h="18651" extrusionOk="0">
                <a:moveTo>
                  <a:pt x="9123" y="0"/>
                </a:moveTo>
                <a:cubicBezTo>
                  <a:pt x="10214" y="634"/>
                  <a:pt x="11120" y="-288"/>
                  <a:pt x="11759" y="2477"/>
                </a:cubicBezTo>
                <a:cubicBezTo>
                  <a:pt x="11821" y="4781"/>
                  <a:pt x="11738" y="7143"/>
                  <a:pt x="11944" y="9389"/>
                </a:cubicBezTo>
                <a:cubicBezTo>
                  <a:pt x="12047" y="10484"/>
                  <a:pt x="13447" y="11290"/>
                  <a:pt x="13715" y="11348"/>
                </a:cubicBezTo>
                <a:cubicBezTo>
                  <a:pt x="16248" y="12154"/>
                  <a:pt x="18616" y="12960"/>
                  <a:pt x="21128" y="14343"/>
                </a:cubicBezTo>
                <a:cubicBezTo>
                  <a:pt x="21066" y="15668"/>
                  <a:pt x="21313" y="17453"/>
                  <a:pt x="20942" y="18260"/>
                </a:cubicBezTo>
                <a:cubicBezTo>
                  <a:pt x="20304" y="19642"/>
                  <a:pt x="19151" y="16935"/>
                  <a:pt x="18471" y="16820"/>
                </a:cubicBezTo>
                <a:cubicBezTo>
                  <a:pt x="16124" y="16532"/>
                  <a:pt x="13756" y="16474"/>
                  <a:pt x="11409" y="16301"/>
                </a:cubicBezTo>
                <a:cubicBezTo>
                  <a:pt x="10750" y="15898"/>
                  <a:pt x="10132" y="15264"/>
                  <a:pt x="9473" y="14804"/>
                </a:cubicBezTo>
                <a:cubicBezTo>
                  <a:pt x="6282" y="15149"/>
                  <a:pt x="3296" y="15898"/>
                  <a:pt x="125" y="16301"/>
                </a:cubicBezTo>
                <a:cubicBezTo>
                  <a:pt x="187" y="13997"/>
                  <a:pt x="-287" y="11002"/>
                  <a:pt x="290" y="9389"/>
                </a:cubicBezTo>
                <a:cubicBezTo>
                  <a:pt x="434" y="8986"/>
                  <a:pt x="2863" y="10138"/>
                  <a:pt x="3461" y="10368"/>
                </a:cubicBezTo>
                <a:cubicBezTo>
                  <a:pt x="4943" y="10253"/>
                  <a:pt x="9020" y="13882"/>
                  <a:pt x="9823" y="7431"/>
                </a:cubicBezTo>
                <a:cubicBezTo>
                  <a:pt x="9576" y="-1958"/>
                  <a:pt x="8958" y="980"/>
                  <a:pt x="11594" y="980"/>
                </a:cubicBezTo>
              </a:path>
            </a:pathLst>
          </a:custGeom>
          <a:blipFill>
            <a:blip r:embed="rId10"/>
          </a:blip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15" name="Line 28"/>
          <p:cNvSpPr/>
          <p:nvPr/>
        </p:nvSpPr>
        <p:spPr>
          <a:xfrm>
            <a:off x="6259478" y="3059565"/>
            <a:ext cx="1588" cy="76201"/>
          </a:xfrm>
          <a:prstGeom prst="line">
            <a:avLst/>
          </a:prstGeom>
          <a:ln w="28440">
            <a:solidFill>
              <a:srgbClr val="FF33C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16" name="Line 29"/>
          <p:cNvSpPr/>
          <p:nvPr/>
        </p:nvSpPr>
        <p:spPr>
          <a:xfrm flipH="1">
            <a:off x="6173753" y="3211965"/>
            <a:ext cx="95251" cy="76201"/>
          </a:xfrm>
          <a:prstGeom prst="line">
            <a:avLst/>
          </a:prstGeom>
          <a:ln w="28440">
            <a:solidFill>
              <a:srgbClr val="FF33C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17" name="Line 30"/>
          <p:cNvSpPr/>
          <p:nvPr/>
        </p:nvSpPr>
        <p:spPr>
          <a:xfrm flipH="1">
            <a:off x="5945153" y="3378652"/>
            <a:ext cx="95251" cy="1588"/>
          </a:xfrm>
          <a:prstGeom prst="line">
            <a:avLst/>
          </a:prstGeom>
          <a:ln w="28440">
            <a:solidFill>
              <a:srgbClr val="FF33C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18" name="Freeform 33"/>
          <p:cNvSpPr/>
          <p:nvPr/>
        </p:nvSpPr>
        <p:spPr>
          <a:xfrm>
            <a:off x="6045165" y="3026228"/>
            <a:ext cx="243266" cy="3866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87" h="21213" extrusionOk="0">
                <a:moveTo>
                  <a:pt x="19440" y="0"/>
                </a:moveTo>
                <a:cubicBezTo>
                  <a:pt x="20520" y="6619"/>
                  <a:pt x="21600" y="13239"/>
                  <a:pt x="19440" y="16723"/>
                </a:cubicBezTo>
                <a:cubicBezTo>
                  <a:pt x="17280" y="20206"/>
                  <a:pt x="9720" y="20206"/>
                  <a:pt x="6480" y="20903"/>
                </a:cubicBezTo>
                <a:cubicBezTo>
                  <a:pt x="3240" y="21600"/>
                  <a:pt x="1080" y="20903"/>
                  <a:pt x="0" y="20903"/>
                </a:cubicBezTo>
              </a:path>
            </a:pathLst>
          </a:custGeom>
          <a:ln w="28440">
            <a:solidFill>
              <a:srgbClr val="FFFFFF"/>
            </a:solidFill>
            <a:tailEnd type="triangle"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19" name="Oval 10"/>
          <p:cNvSpPr/>
          <p:nvPr/>
        </p:nvSpPr>
        <p:spPr>
          <a:xfrm>
            <a:off x="4191000" y="2068965"/>
            <a:ext cx="838200" cy="1066801"/>
          </a:xfrm>
          <a:prstGeom prst="ellipse">
            <a:avLst/>
          </a:prstGeom>
          <a:blipFill>
            <a:blip r:embed="rId7"/>
          </a:blipFill>
          <a:ln w="12700">
            <a:miter lim="400000"/>
          </a:ln>
        </p:spPr>
        <p:txBody>
          <a:bodyPr lIns="45719" rIns="45719" anchor="ctr"/>
          <a:lstStyle/>
          <a:p>
            <a:pPr>
              <a:lnSpc>
                <a:spcPct val="50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20" name="Freeform 11"/>
          <p:cNvSpPr/>
          <p:nvPr/>
        </p:nvSpPr>
        <p:spPr>
          <a:xfrm>
            <a:off x="4408487" y="2313730"/>
            <a:ext cx="438098" cy="6204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06" h="21052" extrusionOk="0">
                <a:moveTo>
                  <a:pt x="6901" y="14093"/>
                </a:moveTo>
                <a:cubicBezTo>
                  <a:pt x="6095" y="14364"/>
                  <a:pt x="5288" y="15178"/>
                  <a:pt x="4571" y="14816"/>
                </a:cubicBezTo>
                <a:cubicBezTo>
                  <a:pt x="2958" y="14003"/>
                  <a:pt x="717" y="10930"/>
                  <a:pt x="717" y="10930"/>
                </a:cubicBezTo>
                <a:cubicBezTo>
                  <a:pt x="448" y="10207"/>
                  <a:pt x="0" y="9484"/>
                  <a:pt x="0" y="8670"/>
                </a:cubicBezTo>
                <a:cubicBezTo>
                  <a:pt x="0" y="-548"/>
                  <a:pt x="2330" y="1711"/>
                  <a:pt x="10755" y="898"/>
                </a:cubicBezTo>
                <a:cubicBezTo>
                  <a:pt x="11562" y="627"/>
                  <a:pt x="12368" y="-277"/>
                  <a:pt x="13085" y="85"/>
                </a:cubicBezTo>
                <a:cubicBezTo>
                  <a:pt x="13802" y="446"/>
                  <a:pt x="13534" y="1621"/>
                  <a:pt x="13802" y="2434"/>
                </a:cubicBezTo>
                <a:cubicBezTo>
                  <a:pt x="15595" y="7947"/>
                  <a:pt x="14071" y="6140"/>
                  <a:pt x="17656" y="8670"/>
                </a:cubicBezTo>
                <a:cubicBezTo>
                  <a:pt x="19180" y="10930"/>
                  <a:pt x="21600" y="14274"/>
                  <a:pt x="19180" y="17166"/>
                </a:cubicBezTo>
                <a:cubicBezTo>
                  <a:pt x="18463" y="17979"/>
                  <a:pt x="17119" y="17618"/>
                  <a:pt x="16133" y="17889"/>
                </a:cubicBezTo>
                <a:cubicBezTo>
                  <a:pt x="14251" y="19877"/>
                  <a:pt x="12548" y="20148"/>
                  <a:pt x="9949" y="21052"/>
                </a:cubicBezTo>
                <a:cubicBezTo>
                  <a:pt x="9321" y="20510"/>
                  <a:pt x="3406" y="15810"/>
                  <a:pt x="4571" y="14093"/>
                </a:cubicBezTo>
                <a:cubicBezTo>
                  <a:pt x="5019" y="13460"/>
                  <a:pt x="6095" y="14093"/>
                  <a:pt x="6901" y="14093"/>
                </a:cubicBezTo>
                <a:close/>
              </a:path>
            </a:pathLst>
          </a:custGeom>
          <a:blipFill>
            <a:blip r:embed="rId9"/>
          </a:blip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21" name="Line 12"/>
          <p:cNvSpPr/>
          <p:nvPr/>
        </p:nvSpPr>
        <p:spPr>
          <a:xfrm>
            <a:off x="4478337" y="2400753"/>
            <a:ext cx="93663" cy="212726"/>
          </a:xfrm>
          <a:prstGeom prst="line">
            <a:avLst/>
          </a:prstGeom>
          <a:ln w="28440">
            <a:solidFill>
              <a:srgbClr val="FF33C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22" name="Line 13"/>
          <p:cNvSpPr/>
          <p:nvPr/>
        </p:nvSpPr>
        <p:spPr>
          <a:xfrm>
            <a:off x="4630737" y="2400753"/>
            <a:ext cx="1588" cy="107951"/>
          </a:xfrm>
          <a:prstGeom prst="line">
            <a:avLst/>
          </a:prstGeom>
          <a:ln w="28440">
            <a:solidFill>
              <a:srgbClr val="FF33C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23" name="Line 14"/>
          <p:cNvSpPr/>
          <p:nvPr/>
        </p:nvSpPr>
        <p:spPr>
          <a:xfrm flipV="1">
            <a:off x="4706937" y="2740478"/>
            <a:ext cx="93663" cy="127001"/>
          </a:xfrm>
          <a:prstGeom prst="line">
            <a:avLst/>
          </a:prstGeom>
          <a:ln w="28440">
            <a:solidFill>
              <a:srgbClr val="FF33C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24" name="Line 15"/>
          <p:cNvSpPr/>
          <p:nvPr/>
        </p:nvSpPr>
        <p:spPr>
          <a:xfrm>
            <a:off x="4706937" y="2673803"/>
            <a:ext cx="93663" cy="107951"/>
          </a:xfrm>
          <a:prstGeom prst="line">
            <a:avLst/>
          </a:prstGeom>
          <a:ln w="28440">
            <a:solidFill>
              <a:srgbClr val="FF33C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25" name="Line 16"/>
          <p:cNvSpPr/>
          <p:nvPr/>
        </p:nvSpPr>
        <p:spPr>
          <a:xfrm>
            <a:off x="4613275" y="2781753"/>
            <a:ext cx="93664" cy="1588"/>
          </a:xfrm>
          <a:prstGeom prst="line">
            <a:avLst/>
          </a:prstGeom>
          <a:ln w="28440">
            <a:solidFill>
              <a:srgbClr val="FF33C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26" name="Line 17"/>
          <p:cNvSpPr/>
          <p:nvPr/>
        </p:nvSpPr>
        <p:spPr>
          <a:xfrm flipV="1">
            <a:off x="4678362" y="2540453"/>
            <a:ext cx="93663" cy="127001"/>
          </a:xfrm>
          <a:prstGeom prst="line">
            <a:avLst/>
          </a:prstGeom>
          <a:ln w="28440">
            <a:solidFill>
              <a:srgbClr val="FF33C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27" name="Oval 63"/>
          <p:cNvSpPr/>
          <p:nvPr/>
        </p:nvSpPr>
        <p:spPr>
          <a:xfrm>
            <a:off x="2514600" y="2068965"/>
            <a:ext cx="838200" cy="1066801"/>
          </a:xfrm>
          <a:prstGeom prst="ellipse">
            <a:avLst/>
          </a:prstGeom>
          <a:blipFill>
            <a:blip r:embed="rId7"/>
          </a:blipFill>
          <a:ln w="12700">
            <a:miter lim="400000"/>
          </a:ln>
        </p:spPr>
        <p:txBody>
          <a:bodyPr lIns="45719" rIns="45719" anchor="ctr"/>
          <a:lstStyle/>
          <a:p>
            <a:pPr>
              <a:lnSpc>
                <a:spcPct val="50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28" name="Line 64"/>
          <p:cNvSpPr/>
          <p:nvPr/>
        </p:nvSpPr>
        <p:spPr>
          <a:xfrm flipH="1">
            <a:off x="2733675" y="2449965"/>
            <a:ext cx="171451" cy="76201"/>
          </a:xfrm>
          <a:prstGeom prst="line">
            <a:avLst/>
          </a:prstGeom>
          <a:ln w="28440">
            <a:solidFill>
              <a:srgbClr val="FF33C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29" name="Line 65"/>
          <p:cNvSpPr/>
          <p:nvPr/>
        </p:nvSpPr>
        <p:spPr>
          <a:xfrm>
            <a:off x="2819399" y="2754765"/>
            <a:ext cx="152401" cy="76201"/>
          </a:xfrm>
          <a:prstGeom prst="line">
            <a:avLst/>
          </a:prstGeom>
          <a:ln w="28440">
            <a:solidFill>
              <a:srgbClr val="FF33C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30" name="Line 66"/>
          <p:cNvSpPr/>
          <p:nvPr/>
        </p:nvSpPr>
        <p:spPr>
          <a:xfrm>
            <a:off x="3200400" y="2373765"/>
            <a:ext cx="1589" cy="76201"/>
          </a:xfrm>
          <a:prstGeom prst="line">
            <a:avLst/>
          </a:prstGeom>
          <a:ln w="28440">
            <a:solidFill>
              <a:srgbClr val="FF33C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31" name="Line 62"/>
          <p:cNvSpPr/>
          <p:nvPr/>
        </p:nvSpPr>
        <p:spPr>
          <a:xfrm flipV="1">
            <a:off x="3555440" y="2392864"/>
            <a:ext cx="454420" cy="1"/>
          </a:xfrm>
          <a:prstGeom prst="line">
            <a:avLst/>
          </a:prstGeom>
          <a:ln w="76320">
            <a:solidFill>
              <a:srgbClr val="FF33CC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32" name="Freeform 1"/>
          <p:cNvSpPr/>
          <p:nvPr/>
        </p:nvSpPr>
        <p:spPr>
          <a:xfrm>
            <a:off x="540895" y="2010429"/>
            <a:ext cx="1250730" cy="2285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03" h="21346" extrusionOk="0">
                <a:moveTo>
                  <a:pt x="19695" y="5370"/>
                </a:moveTo>
                <a:cubicBezTo>
                  <a:pt x="20107" y="4519"/>
                  <a:pt x="20217" y="4281"/>
                  <a:pt x="19695" y="3445"/>
                </a:cubicBezTo>
                <a:cubicBezTo>
                  <a:pt x="19585" y="2670"/>
                  <a:pt x="19557" y="1894"/>
                  <a:pt x="19228" y="1148"/>
                </a:cubicBezTo>
                <a:cubicBezTo>
                  <a:pt x="19035" y="716"/>
                  <a:pt x="18046" y="0"/>
                  <a:pt x="18046" y="0"/>
                </a:cubicBezTo>
                <a:cubicBezTo>
                  <a:pt x="12577" y="149"/>
                  <a:pt x="14611" y="-254"/>
                  <a:pt x="12165" y="641"/>
                </a:cubicBezTo>
                <a:cubicBezTo>
                  <a:pt x="11368" y="1268"/>
                  <a:pt x="10626" y="1700"/>
                  <a:pt x="9554" y="2177"/>
                </a:cubicBezTo>
                <a:cubicBezTo>
                  <a:pt x="8950" y="2431"/>
                  <a:pt x="8565" y="2506"/>
                  <a:pt x="8153" y="2819"/>
                </a:cubicBezTo>
                <a:cubicBezTo>
                  <a:pt x="7356" y="3401"/>
                  <a:pt x="6421" y="4087"/>
                  <a:pt x="5789" y="4728"/>
                </a:cubicBezTo>
                <a:cubicBezTo>
                  <a:pt x="5157" y="5385"/>
                  <a:pt x="4663" y="6041"/>
                  <a:pt x="3921" y="6653"/>
                </a:cubicBezTo>
                <a:cubicBezTo>
                  <a:pt x="3371" y="8070"/>
                  <a:pt x="2657" y="9472"/>
                  <a:pt x="2024" y="10874"/>
                </a:cubicBezTo>
                <a:cubicBezTo>
                  <a:pt x="1805" y="11366"/>
                  <a:pt x="1145" y="11784"/>
                  <a:pt x="843" y="12276"/>
                </a:cubicBezTo>
                <a:cubicBezTo>
                  <a:pt x="623" y="14201"/>
                  <a:pt x="513" y="16125"/>
                  <a:pt x="156" y="18034"/>
                </a:cubicBezTo>
                <a:cubicBezTo>
                  <a:pt x="238" y="18900"/>
                  <a:pt x="-861" y="21167"/>
                  <a:pt x="1805" y="20719"/>
                </a:cubicBezTo>
                <a:cubicBezTo>
                  <a:pt x="2849" y="20123"/>
                  <a:pt x="4305" y="19496"/>
                  <a:pt x="5570" y="19049"/>
                </a:cubicBezTo>
                <a:cubicBezTo>
                  <a:pt x="6971" y="19094"/>
                  <a:pt x="8400" y="19108"/>
                  <a:pt x="9802" y="19183"/>
                </a:cubicBezTo>
                <a:cubicBezTo>
                  <a:pt x="11478" y="19273"/>
                  <a:pt x="12192" y="20347"/>
                  <a:pt x="13566" y="20719"/>
                </a:cubicBezTo>
                <a:cubicBezTo>
                  <a:pt x="15023" y="21122"/>
                  <a:pt x="17139" y="21137"/>
                  <a:pt x="18760" y="21346"/>
                </a:cubicBezTo>
                <a:cubicBezTo>
                  <a:pt x="19832" y="21167"/>
                  <a:pt x="19915" y="21048"/>
                  <a:pt x="20162" y="20451"/>
                </a:cubicBezTo>
                <a:cubicBezTo>
                  <a:pt x="20739" y="16095"/>
                  <a:pt x="20409" y="11799"/>
                  <a:pt x="20409" y="7413"/>
                </a:cubicBezTo>
              </a:path>
            </a:pathLst>
          </a:custGeom>
          <a:blipFill>
            <a:blip r:embed="rId3"/>
          </a:blip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33" name="Rectangle 6"/>
          <p:cNvSpPr/>
          <p:nvPr/>
        </p:nvSpPr>
        <p:spPr>
          <a:xfrm>
            <a:off x="1783793" y="1934061"/>
            <a:ext cx="152401" cy="762001"/>
          </a:xfrm>
          <a:prstGeom prst="rect">
            <a:avLst/>
          </a:prstGeom>
          <a:blipFill>
            <a:blip r:embed="rId4"/>
          </a:blipFill>
          <a:ln w="12600">
            <a:solidFill>
              <a:srgbClr val="808080"/>
            </a:solidFill>
            <a:miter/>
          </a:ln>
        </p:spPr>
        <p:txBody>
          <a:bodyPr lIns="45719" rIns="45719" anchor="ctr"/>
          <a:lstStyle/>
          <a:p>
            <a:pPr>
              <a:lnSpc>
                <a:spcPct val="50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34" name="Rectangle 7"/>
          <p:cNvSpPr/>
          <p:nvPr/>
        </p:nvSpPr>
        <p:spPr>
          <a:xfrm>
            <a:off x="1465372" y="2552982"/>
            <a:ext cx="436820" cy="5211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503" y="0"/>
                </a:moveTo>
                <a:lnTo>
                  <a:pt x="21600" y="3713"/>
                </a:lnTo>
                <a:lnTo>
                  <a:pt x="6097" y="21600"/>
                </a:lnTo>
                <a:lnTo>
                  <a:pt x="0" y="17887"/>
                </a:lnTo>
                <a:close/>
              </a:path>
            </a:pathLst>
          </a:custGeom>
          <a:blipFill>
            <a:blip r:embed="rId5"/>
          </a:blipFill>
          <a:ln w="12600">
            <a:solidFill>
              <a:srgbClr val="808080"/>
            </a:solidFill>
            <a:miter/>
          </a:ln>
        </p:spPr>
        <p:txBody>
          <a:bodyPr lIns="45719" rIns="45719" anchor="ctr"/>
          <a:lstStyle/>
          <a:p>
            <a:pPr>
              <a:lnSpc>
                <a:spcPct val="50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35" name="Rectangle 8"/>
          <p:cNvSpPr/>
          <p:nvPr/>
        </p:nvSpPr>
        <p:spPr>
          <a:xfrm>
            <a:off x="1796909" y="2505371"/>
            <a:ext cx="424620" cy="5274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3490"/>
                </a:moveTo>
                <a:lnTo>
                  <a:pt x="6427" y="0"/>
                </a:lnTo>
                <a:lnTo>
                  <a:pt x="21600" y="18110"/>
                </a:lnTo>
                <a:lnTo>
                  <a:pt x="15173" y="21600"/>
                </a:lnTo>
                <a:close/>
              </a:path>
            </a:pathLst>
          </a:custGeom>
          <a:blipFill>
            <a:blip r:embed="rId6"/>
          </a:blipFill>
          <a:ln w="12600">
            <a:solidFill>
              <a:srgbClr val="808080"/>
            </a:solidFill>
            <a:miter/>
          </a:ln>
        </p:spPr>
        <p:txBody>
          <a:bodyPr lIns="45719" rIns="45719" anchor="ctr"/>
          <a:lstStyle/>
          <a:p>
            <a:pPr>
              <a:lnSpc>
                <a:spcPct val="50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36" name="Oval 9"/>
          <p:cNvSpPr/>
          <p:nvPr/>
        </p:nvSpPr>
        <p:spPr>
          <a:xfrm>
            <a:off x="1250393" y="2086461"/>
            <a:ext cx="457201" cy="533401"/>
          </a:xfrm>
          <a:prstGeom prst="ellipse">
            <a:avLst/>
          </a:prstGeom>
          <a:blipFill>
            <a:blip r:embed="rId7"/>
          </a:blipFill>
          <a:ln w="12700">
            <a:miter lim="400000"/>
          </a:ln>
        </p:spPr>
        <p:txBody>
          <a:bodyPr lIns="45719" rIns="45719" anchor="ctr"/>
          <a:lstStyle/>
          <a:p>
            <a:pPr>
              <a:lnSpc>
                <a:spcPct val="50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37" name="Line 62"/>
          <p:cNvSpPr/>
          <p:nvPr/>
        </p:nvSpPr>
        <p:spPr>
          <a:xfrm flipV="1">
            <a:off x="2024398" y="2392864"/>
            <a:ext cx="454419" cy="1"/>
          </a:xfrm>
          <a:prstGeom prst="line">
            <a:avLst/>
          </a:prstGeom>
          <a:ln w="76320">
            <a:solidFill>
              <a:srgbClr val="FF33CC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440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441" name="Çocukluk yaş grubunda sık…"/>
          <p:cNvSpPr txBox="1">
            <a:spLocks noGrp="1"/>
          </p:cNvSpPr>
          <p:nvPr>
            <p:ph type="body" idx="1"/>
          </p:nvPr>
        </p:nvSpPr>
        <p:spPr>
          <a:xfrm>
            <a:off x="823714" y="1760538"/>
            <a:ext cx="7518798" cy="452596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Çocukluk yaş grubunda sık</a:t>
            </a:r>
          </a:p>
          <a:p>
            <a:pPr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Hiler Lenfadenopati</a:t>
            </a:r>
          </a:p>
          <a:p>
            <a:pPr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Atelektazi (Lenfadenit komplikasyonu, orta lob sendromu)</a:t>
            </a:r>
          </a:p>
          <a:p>
            <a:pPr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Plörezi</a:t>
            </a:r>
          </a:p>
          <a:p>
            <a:pPr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Pulmoner parankimal infiltrasyon</a:t>
            </a:r>
          </a:p>
          <a:p>
            <a:pPr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Miliyer tüberküloz</a:t>
            </a:r>
          </a:p>
        </p:txBody>
      </p:sp>
      <p:sp>
        <p:nvSpPr>
          <p:cNvPr id="442" name="Başlık 1"/>
          <p:cNvSpPr txBox="1"/>
          <p:nvPr/>
        </p:nvSpPr>
        <p:spPr>
          <a:xfrm>
            <a:off x="468312" y="404813"/>
            <a:ext cx="8229601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algn="ctr" defTabSz="914400">
              <a:defRPr sz="3200" b="1">
                <a:solidFill>
                  <a:schemeClr val="accent1">
                    <a:satOff val="-4409"/>
                    <a:lumOff val="-1050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Primer Akciğer Tüberkül</a:t>
            </a:r>
            <a:r>
              <a:rPr sz="3600"/>
              <a:t>ozu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445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pic>
        <p:nvPicPr>
          <p:cNvPr id="446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44198" y="692331"/>
            <a:ext cx="6855604" cy="51417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449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450" name="Akciğerin üst lobları (apikal ve posterior)…"/>
          <p:cNvSpPr txBox="1">
            <a:spLocks noGrp="1"/>
          </p:cNvSpPr>
          <p:nvPr>
            <p:ph type="body" idx="1"/>
          </p:nvPr>
        </p:nvSpPr>
        <p:spPr>
          <a:xfrm>
            <a:off x="1009650" y="1916113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Akciğerin üst lobları (apikal ve posterior)</a:t>
            </a:r>
          </a:p>
          <a:p>
            <a:pPr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Alt lobların superior segmentleri</a:t>
            </a:r>
          </a:p>
          <a:p>
            <a:pPr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Parankimal konsolidasyon, kavite</a:t>
            </a:r>
          </a:p>
          <a:p>
            <a:pPr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Hava yolu tutulumu</a:t>
            </a:r>
          </a:p>
          <a:p>
            <a:pPr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Plevral turulum</a:t>
            </a:r>
          </a:p>
        </p:txBody>
      </p:sp>
      <p:sp>
        <p:nvSpPr>
          <p:cNvPr id="451" name="Başlık 1"/>
          <p:cNvSpPr txBox="1"/>
          <p:nvPr/>
        </p:nvSpPr>
        <p:spPr>
          <a:xfrm>
            <a:off x="468312" y="476250"/>
            <a:ext cx="8229601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 defTabSz="914400">
              <a:defRPr sz="3200" b="1">
                <a:solidFill>
                  <a:schemeClr val="accent1">
                    <a:satOff val="-4409"/>
                    <a:lumOff val="-10509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Reaktivasyon  (Yetişkin tip) Tüberkülozu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454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455" name="Anamnez…"/>
          <p:cNvSpPr txBox="1">
            <a:spLocks noGrp="1"/>
          </p:cNvSpPr>
          <p:nvPr>
            <p:ph type="body" idx="1"/>
          </p:nvPr>
        </p:nvSpPr>
        <p:spPr>
          <a:xfrm>
            <a:off x="850900" y="1716895"/>
            <a:ext cx="8229600" cy="3498851"/>
          </a:xfrm>
          <a:prstGeom prst="rect">
            <a:avLst/>
          </a:prstGeom>
        </p:spPr>
        <p:txBody>
          <a:bodyPr lIns="46799" tIns="46799" rIns="46799" bIns="46799"/>
          <a:lstStyle/>
          <a:p>
            <a:pPr marL="333375" indent="-333375">
              <a:spcBef>
                <a:spcPts val="500"/>
              </a:spcBef>
              <a:buClr>
                <a:srgbClr val="FFFFFF"/>
              </a:buClr>
              <a:tabLst>
                <a:tab pos="444500" algn="l"/>
                <a:tab pos="9017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842000" algn="l"/>
                <a:tab pos="6286500" algn="l"/>
                <a:tab pos="6731000" algn="l"/>
                <a:tab pos="7188200" algn="l"/>
                <a:tab pos="7632700" algn="l"/>
                <a:tab pos="8089900" algn="l"/>
                <a:tab pos="8534400" algn="l"/>
                <a:tab pos="8978900" algn="l"/>
              </a:tabLst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Anamnez</a:t>
            </a:r>
          </a:p>
          <a:p>
            <a:pPr marL="333375" indent="-333375">
              <a:spcBef>
                <a:spcPts val="500"/>
              </a:spcBef>
              <a:buClr>
                <a:srgbClr val="FFFFFF"/>
              </a:buClr>
              <a:tabLst>
                <a:tab pos="444500" algn="l"/>
                <a:tab pos="9017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842000" algn="l"/>
                <a:tab pos="6286500" algn="l"/>
                <a:tab pos="6731000" algn="l"/>
                <a:tab pos="7188200" algn="l"/>
                <a:tab pos="7632700" algn="l"/>
                <a:tab pos="8089900" algn="l"/>
                <a:tab pos="8534400" algn="l"/>
                <a:tab pos="8978900" algn="l"/>
              </a:tabLst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Fizik Muayene</a:t>
            </a:r>
          </a:p>
          <a:p>
            <a:pPr marL="333375" indent="-333375">
              <a:spcBef>
                <a:spcPts val="500"/>
              </a:spcBef>
              <a:buClr>
                <a:srgbClr val="FFFFFF"/>
              </a:buClr>
              <a:tabLst>
                <a:tab pos="444500" algn="l"/>
                <a:tab pos="9017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842000" algn="l"/>
                <a:tab pos="6286500" algn="l"/>
                <a:tab pos="6731000" algn="l"/>
                <a:tab pos="7188200" algn="l"/>
                <a:tab pos="7632700" algn="l"/>
                <a:tab pos="8089900" algn="l"/>
                <a:tab pos="8534400" algn="l"/>
                <a:tab pos="8978900" algn="l"/>
              </a:tabLst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Hemogram ve Biyokimyasal Tetkiler</a:t>
            </a:r>
          </a:p>
          <a:p>
            <a:pPr marL="333375" indent="-333375">
              <a:spcBef>
                <a:spcPts val="500"/>
              </a:spcBef>
              <a:buClr>
                <a:srgbClr val="FFFFFF"/>
              </a:buClr>
              <a:tabLst>
                <a:tab pos="444500" algn="l"/>
                <a:tab pos="9017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842000" algn="l"/>
                <a:tab pos="6286500" algn="l"/>
                <a:tab pos="6731000" algn="l"/>
                <a:tab pos="7188200" algn="l"/>
                <a:tab pos="7632700" algn="l"/>
                <a:tab pos="8089900" algn="l"/>
                <a:tab pos="8534400" algn="l"/>
                <a:tab pos="8978900" algn="l"/>
              </a:tabLst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Balgam (Yayma/ Kültür)</a:t>
            </a:r>
          </a:p>
          <a:p>
            <a:pPr marL="333375" indent="-333375">
              <a:spcBef>
                <a:spcPts val="500"/>
              </a:spcBef>
              <a:buClr>
                <a:srgbClr val="FFFFFF"/>
              </a:buClr>
              <a:tabLst>
                <a:tab pos="444500" algn="l"/>
                <a:tab pos="9017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842000" algn="l"/>
                <a:tab pos="6286500" algn="l"/>
                <a:tab pos="6731000" algn="l"/>
                <a:tab pos="7188200" algn="l"/>
                <a:tab pos="7632700" algn="l"/>
                <a:tab pos="8089900" algn="l"/>
                <a:tab pos="8534400" algn="l"/>
                <a:tab pos="8978900" algn="l"/>
              </a:tabLst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Tüberkülin testi</a:t>
            </a:r>
          </a:p>
          <a:p>
            <a:pPr marL="333375" indent="-333375">
              <a:spcBef>
                <a:spcPts val="500"/>
              </a:spcBef>
              <a:buClr>
                <a:srgbClr val="FFFFFF"/>
              </a:buClr>
              <a:tabLst>
                <a:tab pos="444500" algn="l"/>
                <a:tab pos="9017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842000" algn="l"/>
                <a:tab pos="6286500" algn="l"/>
                <a:tab pos="6731000" algn="l"/>
                <a:tab pos="7188200" algn="l"/>
                <a:tab pos="7632700" algn="l"/>
                <a:tab pos="8089900" algn="l"/>
                <a:tab pos="8534400" algn="l"/>
                <a:tab pos="8978900" algn="l"/>
              </a:tabLst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Akciğer Grafisi</a:t>
            </a:r>
          </a:p>
          <a:p>
            <a:pPr marL="333375" indent="-333375">
              <a:spcBef>
                <a:spcPts val="500"/>
              </a:spcBef>
              <a:buClr>
                <a:srgbClr val="FFFFFF"/>
              </a:buClr>
              <a:tabLst>
                <a:tab pos="444500" algn="l"/>
                <a:tab pos="9017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842000" algn="l"/>
                <a:tab pos="6286500" algn="l"/>
                <a:tab pos="6731000" algn="l"/>
                <a:tab pos="7188200" algn="l"/>
                <a:tab pos="7632700" algn="l"/>
                <a:tab pos="8089900" algn="l"/>
                <a:tab pos="8534400" algn="l"/>
                <a:tab pos="8978900" algn="l"/>
              </a:tabLst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İleri Yöntemler </a:t>
            </a:r>
          </a:p>
        </p:txBody>
      </p:sp>
      <p:sp>
        <p:nvSpPr>
          <p:cNvPr id="456" name="Rectangle 1"/>
          <p:cNvSpPr txBox="1"/>
          <p:nvPr/>
        </p:nvSpPr>
        <p:spPr>
          <a:xfrm>
            <a:off x="357187" y="692150"/>
            <a:ext cx="8229601" cy="600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6799" tIns="46799" rIns="46799" bIns="46799" anchor="ctr">
            <a:normAutofit/>
          </a:bodyPr>
          <a:lstStyle>
            <a:lvl1pPr algn="ctr" defTabSz="813816">
              <a:lnSpc>
                <a:spcPct val="82000"/>
              </a:lnSpc>
              <a:tabLst>
                <a:tab pos="393700" algn="l"/>
                <a:tab pos="787400" algn="l"/>
                <a:tab pos="1193800" algn="l"/>
                <a:tab pos="1587500" algn="l"/>
                <a:tab pos="1981200" algn="l"/>
                <a:tab pos="2387600" algn="l"/>
                <a:tab pos="2781300" algn="l"/>
                <a:tab pos="3175000" algn="l"/>
                <a:tab pos="3594100" algn="l"/>
                <a:tab pos="3987800" algn="l"/>
                <a:tab pos="4394200" algn="l"/>
                <a:tab pos="4787900" algn="l"/>
                <a:tab pos="5181600" algn="l"/>
                <a:tab pos="5588000" algn="l"/>
                <a:tab pos="5981700" algn="l"/>
                <a:tab pos="6375400" algn="l"/>
                <a:tab pos="6781800" algn="l"/>
                <a:tab pos="7188200" algn="l"/>
                <a:tab pos="7594600" algn="l"/>
                <a:tab pos="7988300" algn="l"/>
              </a:tabLst>
              <a:defRPr sz="3559" b="1">
                <a:solidFill>
                  <a:schemeClr val="accent1">
                    <a:satOff val="-4409"/>
                    <a:lumOff val="-10509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Tanı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459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460" name="Sistemik belirtiler…"/>
          <p:cNvSpPr txBox="1">
            <a:spLocks noGrp="1"/>
          </p:cNvSpPr>
          <p:nvPr>
            <p:ph type="body" idx="1"/>
          </p:nvPr>
        </p:nvSpPr>
        <p:spPr>
          <a:xfrm>
            <a:off x="7874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500"/>
              </a:spcBef>
              <a:buSzTx/>
              <a:buNone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Sistemik belirtiler</a:t>
            </a:r>
          </a:p>
          <a:p>
            <a:pPr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Halsizlik, kilo kaybı, iştahsızlık</a:t>
            </a:r>
          </a:p>
          <a:p>
            <a:pPr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Ateş, gece terlemesi</a:t>
            </a:r>
          </a:p>
          <a:p>
            <a:pPr>
              <a:defRPr sz="24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0" indent="0">
              <a:spcBef>
                <a:spcPts val="500"/>
              </a:spcBef>
              <a:buSzTx/>
              <a:buNone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Akciğerle ilgili semptomlar</a:t>
            </a:r>
          </a:p>
          <a:p>
            <a:pPr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3 hafta ve daha uzun süredir öksürük</a:t>
            </a:r>
          </a:p>
          <a:p>
            <a:pPr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balgam, hemoptizi</a:t>
            </a:r>
          </a:p>
          <a:p>
            <a:pPr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nefes darlığı, göğüs ağrısı</a:t>
            </a:r>
          </a:p>
        </p:txBody>
      </p:sp>
      <p:sp>
        <p:nvSpPr>
          <p:cNvPr id="461" name="Başlık 1"/>
          <p:cNvSpPr txBox="1"/>
          <p:nvPr/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 defTabSz="914400">
              <a:defRPr sz="4000" b="1">
                <a:solidFill>
                  <a:schemeClr val="accent1">
                    <a:satOff val="-4409"/>
                    <a:lumOff val="-10509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Klinik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464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465" name="Solunum sisteminde  tüberküloza spesifik bulgu yok…"/>
          <p:cNvSpPr txBox="1">
            <a:spLocks noGrp="1"/>
          </p:cNvSpPr>
          <p:nvPr>
            <p:ph type="body" idx="1"/>
          </p:nvPr>
        </p:nvSpPr>
        <p:spPr>
          <a:xfrm>
            <a:off x="850900" y="1689100"/>
            <a:ext cx="7640402" cy="4201927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Solunum sisteminde  tüberküloza spesifik bulgu yok</a:t>
            </a:r>
          </a:p>
          <a:p>
            <a:pPr marL="0" indent="0">
              <a:spcBef>
                <a:spcPts val="600"/>
              </a:spcBef>
              <a:buSzTx/>
              <a:buNone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	konsolidasyon alanında raller, bronşial    	solunum </a:t>
            </a:r>
          </a:p>
          <a:p>
            <a:pPr marL="0" indent="0">
              <a:spcBef>
                <a:spcPts val="600"/>
              </a:spcBef>
              <a:buSzTx/>
              <a:buNone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	kavite varsa amforik sufl </a:t>
            </a:r>
          </a:p>
          <a:p>
            <a:pPr marL="0" indent="0">
              <a:buSzTx/>
              <a:buNone/>
              <a:defRPr sz="28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spcBef>
                <a:spcPts val="600"/>
              </a:spcBef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lenfadenit, eritema nodosum</a:t>
            </a:r>
          </a:p>
        </p:txBody>
      </p:sp>
      <p:sp>
        <p:nvSpPr>
          <p:cNvPr id="466" name="Başlık 1"/>
          <p:cNvSpPr txBox="1"/>
          <p:nvPr/>
        </p:nvSpPr>
        <p:spPr>
          <a:xfrm>
            <a:off x="457200" y="4397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 defTabSz="914400">
              <a:defRPr sz="3600" b="1">
                <a:solidFill>
                  <a:schemeClr val="accent1">
                    <a:satOff val="-4409"/>
                    <a:lumOff val="-10509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Fizik Muayene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44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Epidemiyoloji…"/>
          <p:cNvSpPr txBox="1">
            <a:spLocks noGrp="1"/>
          </p:cNvSpPr>
          <p:nvPr>
            <p:ph type="body" sz="half" idx="1"/>
          </p:nvPr>
        </p:nvSpPr>
        <p:spPr>
          <a:xfrm>
            <a:off x="1239837" y="2120900"/>
            <a:ext cx="8234362" cy="2616200"/>
          </a:xfrm>
          <a:prstGeom prst="rect">
            <a:avLst/>
          </a:prstGeom>
        </p:spPr>
        <p:txBody>
          <a:bodyPr lIns="0" tIns="0" rIns="0" bIns="0"/>
          <a:lstStyle/>
          <a:p>
            <a:pPr marL="358775" indent="-342900">
              <a:lnSpc>
                <a:spcPct val="67000"/>
              </a:lnSpc>
              <a:spcBef>
                <a:spcPts val="500"/>
              </a:spcBef>
              <a:tabLst>
                <a:tab pos="444500" algn="l"/>
                <a:tab pos="889000" algn="l"/>
                <a:tab pos="13335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276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21700" algn="l"/>
                <a:tab pos="8978900" algn="l"/>
              </a:tabLst>
              <a:defRPr sz="3100">
                <a:latin typeface="Arial"/>
                <a:ea typeface="Arial"/>
                <a:cs typeface="Arial"/>
                <a:sym typeface="Arial"/>
              </a:defRPr>
            </a:pPr>
            <a:r>
              <a:t>Epidemiyoloji</a:t>
            </a:r>
          </a:p>
          <a:p>
            <a:pPr marL="358775" indent="-342900">
              <a:lnSpc>
                <a:spcPct val="67000"/>
              </a:lnSpc>
              <a:spcBef>
                <a:spcPts val="500"/>
              </a:spcBef>
              <a:tabLst>
                <a:tab pos="444500" algn="l"/>
                <a:tab pos="889000" algn="l"/>
                <a:tab pos="13335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276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21700" algn="l"/>
                <a:tab pos="8978900" algn="l"/>
              </a:tabLst>
              <a:defRPr sz="3100">
                <a:latin typeface="Arial"/>
                <a:ea typeface="Arial"/>
                <a:cs typeface="Arial"/>
                <a:sym typeface="Arial"/>
              </a:defRPr>
            </a:pPr>
            <a:r>
              <a:t>Bulaşma</a:t>
            </a:r>
          </a:p>
          <a:p>
            <a:pPr marL="358775" indent="-342900">
              <a:lnSpc>
                <a:spcPct val="67000"/>
              </a:lnSpc>
              <a:spcBef>
                <a:spcPts val="500"/>
              </a:spcBef>
              <a:tabLst>
                <a:tab pos="444500" algn="l"/>
                <a:tab pos="889000" algn="l"/>
                <a:tab pos="13335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276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21700" algn="l"/>
                <a:tab pos="8978900" algn="l"/>
              </a:tabLst>
              <a:defRPr sz="3100">
                <a:latin typeface="Arial"/>
                <a:ea typeface="Arial"/>
                <a:cs typeface="Arial"/>
                <a:sym typeface="Arial"/>
              </a:defRPr>
            </a:pPr>
            <a:r>
              <a:t>Doğal seyir ve patogenez</a:t>
            </a:r>
          </a:p>
          <a:p>
            <a:pPr marL="358775" indent="-342900">
              <a:lnSpc>
                <a:spcPct val="67000"/>
              </a:lnSpc>
              <a:spcBef>
                <a:spcPts val="500"/>
              </a:spcBef>
              <a:tabLst>
                <a:tab pos="444500" algn="l"/>
                <a:tab pos="889000" algn="l"/>
                <a:tab pos="13335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276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21700" algn="l"/>
                <a:tab pos="8978900" algn="l"/>
              </a:tabLst>
              <a:defRPr sz="3100">
                <a:latin typeface="Arial"/>
                <a:ea typeface="Arial"/>
                <a:cs typeface="Arial"/>
                <a:sym typeface="Arial"/>
              </a:defRPr>
            </a:pPr>
            <a:r>
              <a:t>Tanı</a:t>
            </a:r>
          </a:p>
          <a:p>
            <a:pPr marL="358775" indent="-342900">
              <a:lnSpc>
                <a:spcPct val="67000"/>
              </a:lnSpc>
              <a:spcBef>
                <a:spcPts val="500"/>
              </a:spcBef>
              <a:tabLst>
                <a:tab pos="444500" algn="l"/>
                <a:tab pos="889000" algn="l"/>
                <a:tab pos="13335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276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21700" algn="l"/>
                <a:tab pos="8978900" algn="l"/>
              </a:tabLst>
              <a:defRPr sz="3100">
                <a:latin typeface="Arial"/>
                <a:ea typeface="Arial"/>
                <a:cs typeface="Arial"/>
                <a:sym typeface="Arial"/>
              </a:defRPr>
            </a:pPr>
            <a:r>
              <a:t>Tedavi</a:t>
            </a:r>
          </a:p>
          <a:p>
            <a:pPr marL="358775" indent="-342900">
              <a:lnSpc>
                <a:spcPct val="67000"/>
              </a:lnSpc>
              <a:spcBef>
                <a:spcPts val="500"/>
              </a:spcBef>
              <a:tabLst>
                <a:tab pos="444500" algn="l"/>
                <a:tab pos="889000" algn="l"/>
                <a:tab pos="13335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276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21700" algn="l"/>
                <a:tab pos="8978900" algn="l"/>
              </a:tabLst>
              <a:defRPr sz="3100">
                <a:latin typeface="Arial"/>
                <a:ea typeface="Arial"/>
                <a:cs typeface="Arial"/>
                <a:sym typeface="Arial"/>
              </a:defRPr>
            </a:pPr>
            <a:r>
              <a:t>Tedavi yan etkileri</a:t>
            </a:r>
          </a:p>
        </p:txBody>
      </p:sp>
      <p:sp>
        <p:nvSpPr>
          <p:cNvPr id="146" name="Rectangle 1"/>
          <p:cNvSpPr txBox="1"/>
          <p:nvPr/>
        </p:nvSpPr>
        <p:spPr>
          <a:xfrm>
            <a:off x="204788" y="684212"/>
            <a:ext cx="8234361" cy="1017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ctr" defTabSz="914400">
              <a:lnSpc>
                <a:spcPct val="67000"/>
              </a:lnSpc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4400" b="1">
                <a:solidFill>
                  <a:schemeClr val="accent1">
                    <a:satOff val="-4409"/>
                    <a:lumOff val="-10509"/>
                  </a:schemeClr>
                </a:solidFill>
              </a:defRPr>
            </a:lvl1pPr>
          </a:lstStyle>
          <a:p>
            <a:r>
              <a:t>Tüberküloz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469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pic>
        <p:nvPicPr>
          <p:cNvPr id="470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03209" y="776115"/>
            <a:ext cx="6737582" cy="50531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473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474" name="Text Box 3"/>
          <p:cNvSpPr txBox="1"/>
          <p:nvPr/>
        </p:nvSpPr>
        <p:spPr>
          <a:xfrm>
            <a:off x="1412875" y="4953000"/>
            <a:ext cx="1263737" cy="8439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>
            <a:lvl1pPr>
              <a:buClr>
                <a:srgbClr val="FFFFFF"/>
              </a:buClr>
              <a:buSzPct val="100000"/>
              <a:buFont typeface="Times New Roman"/>
              <a:buChar char="•"/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4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Yayma</a:t>
            </a:r>
          </a:p>
        </p:txBody>
      </p:sp>
      <p:sp>
        <p:nvSpPr>
          <p:cNvPr id="475" name="Kare"/>
          <p:cNvSpPr/>
          <p:nvPr/>
        </p:nvSpPr>
        <p:spPr>
          <a:xfrm>
            <a:off x="2578100" y="1571639"/>
            <a:ext cx="3789363" cy="378936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476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24400" y="2206625"/>
            <a:ext cx="3600450" cy="23971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77" name="Picture 8" descr="Picture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20712" y="2146300"/>
            <a:ext cx="3789364" cy="2519364"/>
          </a:xfrm>
          <a:prstGeom prst="rect">
            <a:avLst/>
          </a:prstGeom>
          <a:ln w="12700">
            <a:miter lim="400000"/>
          </a:ln>
        </p:spPr>
      </p:pic>
      <p:sp>
        <p:nvSpPr>
          <p:cNvPr id="478" name="Metin kutusu 1"/>
          <p:cNvSpPr txBox="1"/>
          <p:nvPr/>
        </p:nvSpPr>
        <p:spPr>
          <a:xfrm>
            <a:off x="5943600" y="5030787"/>
            <a:ext cx="1001425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Kültür</a:t>
            </a:r>
          </a:p>
        </p:txBody>
      </p:sp>
      <p:sp>
        <p:nvSpPr>
          <p:cNvPr id="479" name="Rectangle 1"/>
          <p:cNvSpPr txBox="1"/>
          <p:nvPr/>
        </p:nvSpPr>
        <p:spPr>
          <a:xfrm>
            <a:off x="603250" y="736600"/>
            <a:ext cx="7543800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6799" tIns="46799" rIns="46799" bIns="46799" anchor="ctr">
            <a:normAutofit/>
          </a:bodyPr>
          <a:lstStyle>
            <a:lvl1pPr algn="ctr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3600" b="1">
                <a:solidFill>
                  <a:schemeClr val="accent1">
                    <a:satOff val="-4409"/>
                    <a:lumOff val="-10509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Tanı-Bakteriyolojik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482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483" name="Ziehl-Neelsen boyama"/>
          <p:cNvSpPr txBox="1">
            <a:spLocks noGrp="1"/>
          </p:cNvSpPr>
          <p:nvPr>
            <p:ph type="body" sz="half" idx="1"/>
          </p:nvPr>
        </p:nvSpPr>
        <p:spPr>
          <a:xfrm>
            <a:off x="227013" y="0"/>
            <a:ext cx="8675687" cy="1908175"/>
          </a:xfrm>
          <a:prstGeom prst="rect">
            <a:avLst/>
          </a:prstGeom>
        </p:spPr>
        <p:txBody>
          <a:bodyPr lIns="51479" tIns="51479" rIns="51479" bIns="51479"/>
          <a:lstStyle/>
          <a:p>
            <a:pPr marL="256031" indent="-237743" algn="ctr">
              <a:spcBef>
                <a:spcPts val="1400"/>
              </a:spcBef>
              <a:buSzTx/>
              <a:buNone/>
              <a:defRPr b="1">
                <a:solidFill>
                  <a:schemeClr val="accent1">
                    <a:satOff val="-4409"/>
                    <a:lumOff val="-10509"/>
                  </a:schemeClr>
                </a:solidFill>
                <a:effectLst>
                  <a:outerShdw blurRad="38100" dist="38100" dir="2700000" rotWithShape="0">
                    <a:srgbClr val="FFFFFF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	 </a:t>
            </a:r>
          </a:p>
          <a:p>
            <a:pPr marL="256031" indent="-237743" algn="ctr">
              <a:spcBef>
                <a:spcPts val="1400"/>
              </a:spcBef>
              <a:buSzTx/>
              <a:buNone/>
              <a:defRPr sz="2800" b="1">
                <a:solidFill>
                  <a:schemeClr val="accent1">
                    <a:satOff val="-4409"/>
                    <a:lumOff val="-1050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Ziehl-Neelsen boyama </a:t>
            </a:r>
          </a:p>
          <a:p>
            <a:pPr marL="256031" indent="-237743">
              <a:spcBef>
                <a:spcPts val="1400"/>
              </a:spcBef>
              <a:buSzTx/>
              <a:buNone/>
              <a:defRPr sz="2800" b="1">
                <a:solidFill>
                  <a:schemeClr val="accent1">
                    <a:satOff val="-4409"/>
                    <a:lumOff val="-1050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	</a:t>
            </a:r>
          </a:p>
        </p:txBody>
      </p:sp>
      <p:pic>
        <p:nvPicPr>
          <p:cNvPr id="484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57149" y="1473200"/>
            <a:ext cx="3477852" cy="3360357"/>
          </a:xfrm>
          <a:prstGeom prst="rect">
            <a:avLst/>
          </a:prstGeom>
          <a:ln w="12700">
            <a:miter lim="400000"/>
          </a:ln>
        </p:spPr>
      </p:pic>
      <p:pic>
        <p:nvPicPr>
          <p:cNvPr id="485" name="Picture 6" descr="Picture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08999" y="1503362"/>
            <a:ext cx="4225498" cy="3360358"/>
          </a:xfrm>
          <a:prstGeom prst="rect">
            <a:avLst/>
          </a:prstGeom>
          <a:ln w="12700">
            <a:miter lim="400000"/>
          </a:ln>
        </p:spPr>
      </p:pic>
      <p:sp>
        <p:nvSpPr>
          <p:cNvPr id="486" name="Metin kutusu 1"/>
          <p:cNvSpPr txBox="1"/>
          <p:nvPr/>
        </p:nvSpPr>
        <p:spPr>
          <a:xfrm>
            <a:off x="1314450" y="5343525"/>
            <a:ext cx="6152329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(Pozitif bir sonuç için ml’de 5.000-10.000 basil bulunmalıdır)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489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490" name="Balgam yayma mikroskopisi :…"/>
          <p:cNvSpPr txBox="1">
            <a:spLocks noGrp="1"/>
          </p:cNvSpPr>
          <p:nvPr>
            <p:ph type="body" sz="half" idx="1"/>
          </p:nvPr>
        </p:nvSpPr>
        <p:spPr>
          <a:xfrm>
            <a:off x="857249" y="1916113"/>
            <a:ext cx="8218490" cy="2887663"/>
          </a:xfrm>
          <a:prstGeom prst="rect">
            <a:avLst/>
          </a:prstGeom>
        </p:spPr>
        <p:txBody>
          <a:bodyPr lIns="0" tIns="0" rIns="0" bIns="0"/>
          <a:lstStyle/>
          <a:p>
            <a:pPr marL="331788" indent="-331788">
              <a:spcBef>
                <a:spcPts val="1400"/>
              </a:spcBef>
              <a:buSzTx/>
              <a:buNone/>
              <a:tabLst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83100" algn="l"/>
                <a:tab pos="4940300" algn="l"/>
                <a:tab pos="5384800" algn="l"/>
                <a:tab pos="5842000" algn="l"/>
                <a:tab pos="6286500" algn="l"/>
                <a:tab pos="6731000" algn="l"/>
                <a:tab pos="7188200" algn="l"/>
                <a:tab pos="7632700" algn="l"/>
                <a:tab pos="8077200" algn="l"/>
                <a:tab pos="8534400" algn="l"/>
                <a:tab pos="8978900" algn="l"/>
              </a:tabLst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Balgam yayma mikroskopisi : </a:t>
            </a:r>
          </a:p>
          <a:p>
            <a:pPr marL="331787" indent="-331787">
              <a:spcBef>
                <a:spcPts val="1400"/>
              </a:spcBef>
              <a:buClr>
                <a:srgbClr val="000000"/>
              </a:buClr>
              <a:buSzPct val="45000"/>
              <a:buFontTx/>
              <a:buChar char="●"/>
              <a:tabLst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83100" algn="l"/>
                <a:tab pos="4940300" algn="l"/>
                <a:tab pos="5384800" algn="l"/>
                <a:tab pos="5842000" algn="l"/>
                <a:tab pos="6286500" algn="l"/>
                <a:tab pos="6731000" algn="l"/>
                <a:tab pos="7188200" algn="l"/>
                <a:tab pos="7632700" algn="l"/>
                <a:tab pos="8077200" algn="l"/>
                <a:tab pos="8534400" algn="l"/>
                <a:tab pos="8978900" algn="l"/>
              </a:tabLst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Ucuz, kolay ve hızlı tanı </a:t>
            </a:r>
          </a:p>
          <a:p>
            <a:pPr marL="331787" indent="-331787">
              <a:spcBef>
                <a:spcPts val="1400"/>
              </a:spcBef>
              <a:buClr>
                <a:srgbClr val="000000"/>
              </a:buClr>
              <a:buSzPct val="45000"/>
              <a:buFontTx/>
              <a:buChar char="●"/>
              <a:tabLst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83100" algn="l"/>
                <a:tab pos="4940300" algn="l"/>
                <a:tab pos="5384800" algn="l"/>
                <a:tab pos="5842000" algn="l"/>
                <a:tab pos="6286500" algn="l"/>
                <a:tab pos="6731000" algn="l"/>
                <a:tab pos="7188200" algn="l"/>
                <a:tab pos="7632700" algn="l"/>
                <a:tab pos="8077200" algn="l"/>
                <a:tab pos="8534400" algn="l"/>
                <a:tab pos="8978900" algn="l"/>
              </a:tabLst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DSÖ, iki gün içerisinde en az üç balgam örneğinde mikroskopik inceleme önermektedir.</a:t>
            </a:r>
          </a:p>
          <a:p>
            <a:pPr marL="331787" indent="-331787">
              <a:spcBef>
                <a:spcPts val="1400"/>
              </a:spcBef>
              <a:buClr>
                <a:srgbClr val="000000"/>
              </a:buClr>
              <a:buSzPct val="45000"/>
              <a:buFontTx/>
              <a:buChar char="●"/>
              <a:tabLst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83100" algn="l"/>
                <a:tab pos="4940300" algn="l"/>
                <a:tab pos="5384800" algn="l"/>
                <a:tab pos="5842000" algn="l"/>
                <a:tab pos="6286500" algn="l"/>
                <a:tab pos="6731000" algn="l"/>
                <a:tab pos="7188200" algn="l"/>
                <a:tab pos="7632700" algn="l"/>
                <a:tab pos="8077200" algn="l"/>
                <a:tab pos="8534400" algn="l"/>
                <a:tab pos="8978900" algn="l"/>
              </a:tabLst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Toplumda bulaştırıcı özelliği olan hastaları saptar</a:t>
            </a:r>
          </a:p>
        </p:txBody>
      </p:sp>
      <p:sp>
        <p:nvSpPr>
          <p:cNvPr id="491" name="Rectangle 1"/>
          <p:cNvSpPr txBox="1"/>
          <p:nvPr/>
        </p:nvSpPr>
        <p:spPr>
          <a:xfrm>
            <a:off x="361949" y="908050"/>
            <a:ext cx="8234365" cy="857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algn="ctr" defTabSz="914400">
              <a:lnSpc>
                <a:spcPct val="87000"/>
              </a:lnSpc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3200" b="1">
                <a:solidFill>
                  <a:schemeClr val="accent1">
                    <a:satOff val="-4409"/>
                    <a:lumOff val="-1050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BAKTERİYOLOJİ</a:t>
            </a:r>
            <a:r>
              <a:rPr sz="2800"/>
              <a:t> </a:t>
            </a:r>
            <a:br>
              <a:rPr sz="2800"/>
            </a:br>
            <a:endParaRPr sz="2800"/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494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pic>
        <p:nvPicPr>
          <p:cNvPr id="495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0237" y="728662"/>
            <a:ext cx="1938338" cy="5400676"/>
          </a:xfrm>
          <a:prstGeom prst="rect">
            <a:avLst/>
          </a:prstGeom>
          <a:ln w="12700">
            <a:miter lim="400000"/>
          </a:ln>
        </p:spPr>
      </p:pic>
      <p:sp>
        <p:nvSpPr>
          <p:cNvPr id="496" name="Kare"/>
          <p:cNvSpPr/>
          <p:nvPr/>
        </p:nvSpPr>
        <p:spPr>
          <a:xfrm>
            <a:off x="2578100" y="1571639"/>
            <a:ext cx="3789363" cy="378936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97" name="Text Box 5"/>
          <p:cNvSpPr txBox="1"/>
          <p:nvPr/>
        </p:nvSpPr>
        <p:spPr>
          <a:xfrm>
            <a:off x="3136900" y="3894137"/>
            <a:ext cx="4098935" cy="667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Kültürde tüberküloz basilinin</a:t>
            </a:r>
          </a:p>
          <a:p>
            <a:pPr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üretilmesi </a:t>
            </a:r>
            <a:r>
              <a:rPr b="1"/>
              <a:t>en kesin tanı </a:t>
            </a:r>
            <a:r>
              <a:t>yöntemidir.</a:t>
            </a:r>
          </a:p>
        </p:txBody>
      </p:sp>
      <p:sp>
        <p:nvSpPr>
          <p:cNvPr id="498" name="Text Box 6"/>
          <p:cNvSpPr txBox="1"/>
          <p:nvPr/>
        </p:nvSpPr>
        <p:spPr>
          <a:xfrm>
            <a:off x="3141663" y="2332037"/>
            <a:ext cx="5624513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L. Jensen besiyerinde üremiş TB basil kolonileri</a:t>
            </a:r>
          </a:p>
        </p:txBody>
      </p:sp>
      <p:sp>
        <p:nvSpPr>
          <p:cNvPr id="499" name="Line 7"/>
          <p:cNvSpPr/>
          <p:nvPr/>
        </p:nvSpPr>
        <p:spPr>
          <a:xfrm flipH="1" flipV="1">
            <a:off x="1917699" y="1885949"/>
            <a:ext cx="1143001" cy="533401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00" name="Line 8"/>
          <p:cNvSpPr/>
          <p:nvPr/>
        </p:nvSpPr>
        <p:spPr>
          <a:xfrm flipH="1">
            <a:off x="1841500" y="2800349"/>
            <a:ext cx="1371601" cy="152401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01" name="Metin kutusu 1"/>
          <p:cNvSpPr txBox="1"/>
          <p:nvPr/>
        </p:nvSpPr>
        <p:spPr>
          <a:xfrm>
            <a:off x="3027363" y="5399087"/>
            <a:ext cx="5491644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(ml’de  10-100 basil varlığında pozitif sonuç alınabilir)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504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pic>
        <p:nvPicPr>
          <p:cNvPr id="505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90650" y="1227233"/>
            <a:ext cx="6000196" cy="4632134"/>
          </a:xfrm>
          <a:prstGeom prst="rect">
            <a:avLst/>
          </a:prstGeom>
          <a:ln w="12700">
            <a:miter lim="400000"/>
          </a:ln>
        </p:spPr>
      </p:pic>
      <p:sp>
        <p:nvSpPr>
          <p:cNvPr id="506" name="Text Box 2"/>
          <p:cNvSpPr txBox="1"/>
          <p:nvPr/>
        </p:nvSpPr>
        <p:spPr>
          <a:xfrm>
            <a:off x="2903838" y="541916"/>
            <a:ext cx="2973819" cy="608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4999" tIns="44999" rIns="44999" bIns="44999">
            <a:spAutoFit/>
          </a:bodyPr>
          <a:lstStyle>
            <a:lvl1pPr>
              <a:lnSpc>
                <a:spcPct val="50000"/>
              </a:lnSpc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3600">
                <a:solidFill>
                  <a:schemeClr val="accent1">
                    <a:satOff val="-4409"/>
                    <a:lumOff val="-10509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Akciğer grafisi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509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pic>
        <p:nvPicPr>
          <p:cNvPr id="510" name="Picture 1" descr="Picture 1">
            <a:hlinkClick r:id="rId3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9900" y="1412875"/>
            <a:ext cx="3931396" cy="3769498"/>
          </a:xfrm>
          <a:prstGeom prst="rect">
            <a:avLst/>
          </a:prstGeom>
          <a:ln w="12700">
            <a:miter lim="400000"/>
          </a:ln>
        </p:spPr>
      </p:pic>
      <p:pic>
        <p:nvPicPr>
          <p:cNvPr id="511" name="Picture 2" descr="Picture 2">
            <a:hlinkClick r:id="rId5"/>
          </p:cNvPr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405312" y="1412875"/>
            <a:ext cx="4249842" cy="37694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514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pic>
        <p:nvPicPr>
          <p:cNvPr id="515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64733" y="877846"/>
            <a:ext cx="5414534" cy="51023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518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519" name="Kare"/>
          <p:cNvSpPr/>
          <p:nvPr/>
        </p:nvSpPr>
        <p:spPr>
          <a:xfrm>
            <a:off x="2760578" y="1507819"/>
            <a:ext cx="3408975" cy="340897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520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4537" y="1700213"/>
            <a:ext cx="3621089" cy="3024187"/>
          </a:xfrm>
          <a:prstGeom prst="rect">
            <a:avLst/>
          </a:prstGeom>
          <a:ln w="12700">
            <a:miter lim="400000"/>
          </a:ln>
        </p:spPr>
      </p:pic>
      <p:pic>
        <p:nvPicPr>
          <p:cNvPr id="521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72000" y="1670050"/>
            <a:ext cx="3773488" cy="30543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524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525" name="Dikdörtgen"/>
          <p:cNvSpPr/>
          <p:nvPr/>
        </p:nvSpPr>
        <p:spPr>
          <a:xfrm>
            <a:off x="2760578" y="1507819"/>
            <a:ext cx="3717858" cy="34054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526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2028" y="1401718"/>
            <a:ext cx="3942907" cy="2800395"/>
          </a:xfrm>
          <a:prstGeom prst="rect">
            <a:avLst/>
          </a:prstGeom>
          <a:ln w="12700">
            <a:miter lim="400000"/>
          </a:ln>
        </p:spPr>
      </p:pic>
      <p:pic>
        <p:nvPicPr>
          <p:cNvPr id="527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75162" y="1423484"/>
            <a:ext cx="4278303" cy="2693408"/>
          </a:xfrm>
          <a:prstGeom prst="rect">
            <a:avLst/>
          </a:prstGeom>
          <a:ln w="12700">
            <a:miter lim="400000"/>
          </a:ln>
        </p:spPr>
      </p:pic>
      <p:sp>
        <p:nvSpPr>
          <p:cNvPr id="528" name="Metin kutusu 1"/>
          <p:cNvSpPr txBox="1"/>
          <p:nvPr/>
        </p:nvSpPr>
        <p:spPr>
          <a:xfrm>
            <a:off x="3567112" y="4972050"/>
            <a:ext cx="1768412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Milier tüberküloz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49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97094" y="976312"/>
            <a:ext cx="2308695" cy="3278347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Dikdörtgen 1"/>
          <p:cNvSpPr txBox="1"/>
          <p:nvPr/>
        </p:nvSpPr>
        <p:spPr>
          <a:xfrm>
            <a:off x="765175" y="1052512"/>
            <a:ext cx="5045904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chemeClr val="accent1">
                    <a:satOff val="-4409"/>
                    <a:lumOff val="-10509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Global tuberculosis report 2016</a:t>
            </a:r>
          </a:p>
        </p:txBody>
      </p:sp>
      <p:sp>
        <p:nvSpPr>
          <p:cNvPr id="152" name="Dikdörtgen 2"/>
          <p:cNvSpPr txBox="1"/>
          <p:nvPr/>
        </p:nvSpPr>
        <p:spPr>
          <a:xfrm>
            <a:off x="804862" y="2598738"/>
            <a:ext cx="4572001" cy="1251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2015 yılında 10.4 milyon yeni TB olgusuna rastlandı ve hastalık nedeniyle 1.8 milyon kişi (400 000’i HIV ile ko-infekte) yaşamını yitirdi. </a:t>
            </a:r>
          </a:p>
        </p:txBody>
      </p:sp>
      <p:sp>
        <p:nvSpPr>
          <p:cNvPr id="153" name="Dikdörtgen 3"/>
          <p:cNvSpPr txBox="1"/>
          <p:nvPr/>
        </p:nvSpPr>
        <p:spPr>
          <a:xfrm>
            <a:off x="791369" y="4346575"/>
            <a:ext cx="7561262" cy="1251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10.4 milyon hastanın %60’ının görüldüğü 6 ülke, </a:t>
            </a:r>
          </a:p>
          <a:p>
            <a:pPr>
              <a:defRPr sz="2000" b="1">
                <a:latin typeface="Arial"/>
                <a:ea typeface="Arial"/>
                <a:cs typeface="Arial"/>
                <a:sym typeface="Arial"/>
              </a:defRPr>
            </a:pPr>
            <a:r>
              <a:t>Hindistan, Pakistan, Çin, Güney Afrika, Endonezya ve Nijerya </a:t>
            </a:r>
            <a:r>
              <a:rPr b="0"/>
              <a:t>özellikle bu ülkelerde hastalığa karşı mücadelede başarılı olmak önemli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531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532" name="Text Box 1"/>
          <p:cNvSpPr txBox="1"/>
          <p:nvPr/>
        </p:nvSpPr>
        <p:spPr>
          <a:xfrm>
            <a:off x="61913" y="693356"/>
            <a:ext cx="8229601" cy="550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6799" tIns="46799" rIns="46799" bIns="46799" anchor="ctr">
            <a:spAutoFit/>
          </a:bodyPr>
          <a:lstStyle/>
          <a:p>
            <a:pPr algn="ctr">
              <a:lnSpc>
                <a:spcPct val="82000"/>
              </a:lnSpc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3200">
                <a:solidFill>
                  <a:schemeClr val="accent1">
                    <a:satOff val="-4409"/>
                    <a:lumOff val="-1050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Tüberkülin Deri Testi (TDT)</a:t>
            </a:r>
          </a:p>
        </p:txBody>
      </p:sp>
      <p:pic>
        <p:nvPicPr>
          <p:cNvPr id="533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93863" y="1341437"/>
            <a:ext cx="4965701" cy="4214814"/>
          </a:xfrm>
          <a:prstGeom prst="rect">
            <a:avLst/>
          </a:prstGeom>
          <a:ln w="28440">
            <a:solidFill>
              <a:srgbClr val="00FFFF"/>
            </a:solidFill>
            <a:miter/>
          </a:ln>
        </p:spPr>
      </p:pic>
      <p:sp>
        <p:nvSpPr>
          <p:cNvPr id="534" name="Metin kutusu 1"/>
          <p:cNvSpPr txBox="1"/>
          <p:nvPr/>
        </p:nvSpPr>
        <p:spPr>
          <a:xfrm>
            <a:off x="1235367" y="5776448"/>
            <a:ext cx="5758866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PPD’nin 5 todd ünitesinden 0.1 ml intradermal uygulanır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537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538" name="Kişinin tüberküloz basili ile enfekte  olup olmadığını gösterir…"/>
          <p:cNvSpPr txBox="1">
            <a:spLocks noGrp="1"/>
          </p:cNvSpPr>
          <p:nvPr>
            <p:ph type="body" idx="1"/>
          </p:nvPr>
        </p:nvSpPr>
        <p:spPr>
          <a:xfrm>
            <a:off x="738015" y="1600200"/>
            <a:ext cx="7667970" cy="4525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Kişinin tüberküloz basili ile enfekte  olup olmadığını gösterir</a:t>
            </a:r>
          </a:p>
          <a:p>
            <a:pPr>
              <a:lnSpc>
                <a:spcPct val="150000"/>
              </a:lnSpc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Hastalığı göstermez</a:t>
            </a:r>
          </a:p>
          <a:p>
            <a:pPr>
              <a:defRPr sz="24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lnSpc>
                <a:spcPct val="150000"/>
              </a:lnSpc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Basille enfekte olmuş kişilerde tüberküloz basilinin belirli antijenik bileşenlerine karşı gecikmiş tipte aşırı duyarlılık reaksiyonu ortaya çıkması temeline dayanır</a:t>
            </a:r>
          </a:p>
        </p:txBody>
      </p:sp>
      <p:sp>
        <p:nvSpPr>
          <p:cNvPr id="539" name="Başlık 1"/>
          <p:cNvSpPr txBox="1"/>
          <p:nvPr/>
        </p:nvSpPr>
        <p:spPr>
          <a:xfrm>
            <a:off x="550778" y="475164"/>
            <a:ext cx="8229601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 defTabSz="914400">
              <a:defRPr sz="4400">
                <a:solidFill>
                  <a:schemeClr val="accent1">
                    <a:satOff val="-4409"/>
                    <a:lumOff val="-10509"/>
                  </a:schemeClr>
                </a:solidFill>
              </a:defRPr>
            </a:lvl1pPr>
          </a:lstStyle>
          <a:p>
            <a:r>
              <a:t>TDT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542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543" name="T hücreleri spesifik antijenler ile uyarılır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T hücreleri spesifik antijenler ile uyarılır</a:t>
            </a:r>
          </a:p>
          <a:p>
            <a:pPr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T lenfositlerden salınan IFN-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g </a:t>
            </a:r>
            <a:r>
              <a:t>miktarı ELISA yöntemi ile ölçülür</a:t>
            </a:r>
          </a:p>
          <a:p>
            <a:pPr>
              <a:defRPr sz="24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Latent TB enfeksiyonu tanısı</a:t>
            </a:r>
          </a:p>
          <a:p>
            <a:pPr marL="742950" lvl="1" indent="-28575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Temaslı taraması</a:t>
            </a:r>
            <a:endParaRPr sz="2800"/>
          </a:p>
          <a:p>
            <a:pPr marL="742950" lvl="1" indent="-28575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Riskli gruplarda tarama</a:t>
            </a:r>
            <a:endParaRPr sz="2800"/>
          </a:p>
          <a:p>
            <a:pPr marL="0" lvl="1" indent="457200">
              <a:spcBef>
                <a:spcPts val="500"/>
              </a:spcBef>
              <a:buSzTx/>
              <a:buNone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                   HIV(+)</a:t>
            </a:r>
            <a:endParaRPr sz="2800"/>
          </a:p>
          <a:p>
            <a:pPr marL="0" lvl="1" indent="457200">
              <a:spcBef>
                <a:spcPts val="500"/>
              </a:spcBef>
              <a:buSzTx/>
              <a:buNone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                   TNF alfa kullanan hastalarda gereğinde</a:t>
            </a:r>
            <a:endParaRPr sz="2800"/>
          </a:p>
          <a:p>
            <a:pPr marL="742950" lvl="1" indent="-28575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Sağlık çalışanlarında  </a:t>
            </a:r>
          </a:p>
        </p:txBody>
      </p:sp>
      <p:sp>
        <p:nvSpPr>
          <p:cNvPr id="544" name="Başlık 1"/>
          <p:cNvSpPr txBox="1"/>
          <p:nvPr/>
        </p:nvSpPr>
        <p:spPr>
          <a:xfrm>
            <a:off x="457200" y="421690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 defTabSz="914400">
              <a:defRPr sz="4400">
                <a:solidFill>
                  <a:schemeClr val="accent1">
                    <a:satOff val="-4409"/>
                    <a:lumOff val="-10509"/>
                  </a:schemeClr>
                </a:solidFill>
              </a:defRPr>
            </a:lvl1pPr>
          </a:lstStyle>
          <a:p>
            <a:r>
              <a:t>İnterferon-Salınım Testleri (IGST)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547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548" name="Kısa süreli standart tedavi rejimleri  seçilmeli…"/>
          <p:cNvSpPr txBox="1">
            <a:spLocks noGrp="1"/>
          </p:cNvSpPr>
          <p:nvPr>
            <p:ph type="body" idx="1"/>
          </p:nvPr>
        </p:nvSpPr>
        <p:spPr>
          <a:xfrm>
            <a:off x="630989" y="1600200"/>
            <a:ext cx="8229601" cy="452596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Kısa süreli standart tedavi rejimleri  seçilmeli</a:t>
            </a:r>
          </a:p>
          <a:p>
            <a:pPr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İlaçlar doğrudan gözetimli tedavi (DGT) ile düzenli   kullanılmalıdır. </a:t>
            </a:r>
          </a:p>
          <a:p>
            <a:pPr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İlaçlar yeterli süre kullanılmalıdır. </a:t>
            </a:r>
          </a:p>
          <a:p>
            <a:pPr>
              <a:defRPr sz="24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Düzenli bir tedavi ile % 95-99 iyileşme sağlanır.</a:t>
            </a:r>
          </a:p>
          <a:p>
            <a:pPr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Tedavi başlandıktan 15-20 gün sonra 	bulaştırıcılık         ortadan kalkar.	</a:t>
            </a:r>
          </a:p>
        </p:txBody>
      </p:sp>
      <p:sp>
        <p:nvSpPr>
          <p:cNvPr id="549" name="Başlık 1"/>
          <p:cNvSpPr txBox="1"/>
          <p:nvPr/>
        </p:nvSpPr>
        <p:spPr>
          <a:xfrm>
            <a:off x="457200" y="461795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 defTabSz="914400">
              <a:defRPr sz="4000">
                <a:solidFill>
                  <a:schemeClr val="accent1">
                    <a:satOff val="-4409"/>
                    <a:lumOff val="-10509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Tedavi İlkeleri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552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553" name="Tüberkülozlu hastaların her doz ilacının her gün bir sağlık çalışanı veya eğitilmiş bir gönüllü tarafından içirtilmesi"/>
          <p:cNvSpPr txBox="1">
            <a:spLocks noGrp="1"/>
          </p:cNvSpPr>
          <p:nvPr>
            <p:ph type="body" idx="1"/>
          </p:nvPr>
        </p:nvSpPr>
        <p:spPr>
          <a:xfrm>
            <a:off x="550778" y="1600200"/>
            <a:ext cx="8229601" cy="45259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500"/>
              </a:spcBef>
              <a:buSzTx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Tüberkülozlu hastaların her doz ilacının her gün bir sağlık çalışanı veya eğitilmiş bir gönüllü tarafından içirtilmesi</a:t>
            </a:r>
          </a:p>
        </p:txBody>
      </p:sp>
      <p:pic>
        <p:nvPicPr>
          <p:cNvPr id="554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27537" y="3213100"/>
            <a:ext cx="3530601" cy="2389189"/>
          </a:xfrm>
          <a:prstGeom prst="rect">
            <a:avLst/>
          </a:prstGeom>
          <a:ln w="12700">
            <a:miter lim="400000"/>
          </a:ln>
        </p:spPr>
      </p:pic>
      <p:pic>
        <p:nvPicPr>
          <p:cNvPr id="555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5650" y="3221674"/>
            <a:ext cx="3530600" cy="2344101"/>
          </a:xfrm>
          <a:prstGeom prst="rect">
            <a:avLst/>
          </a:prstGeom>
          <a:ln w="12700">
            <a:miter lim="400000"/>
          </a:ln>
        </p:spPr>
      </p:pic>
      <p:sp>
        <p:nvSpPr>
          <p:cNvPr id="556" name="Başlık 1"/>
          <p:cNvSpPr txBox="1"/>
          <p:nvPr/>
        </p:nvSpPr>
        <p:spPr>
          <a:xfrm>
            <a:off x="457200" y="475164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 defTabSz="914400">
              <a:defRPr sz="4400" b="1">
                <a:solidFill>
                  <a:schemeClr val="accent1">
                    <a:satOff val="-4409"/>
                    <a:lumOff val="-10509"/>
                  </a:schemeClr>
                </a:solidFill>
              </a:defRPr>
            </a:lvl1pPr>
          </a:lstStyle>
          <a:p>
            <a:r>
              <a:t>DGT</a:t>
            </a: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559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560" name="Basil sayısını hızla azaltmak (Bakterisidal Aktivite)  (H,R,E,S)…"/>
          <p:cNvSpPr txBox="1">
            <a:spLocks noGrp="1"/>
          </p:cNvSpPr>
          <p:nvPr>
            <p:ph type="body" sz="half" idx="1"/>
          </p:nvPr>
        </p:nvSpPr>
        <p:spPr>
          <a:xfrm>
            <a:off x="697831" y="1600200"/>
            <a:ext cx="8229601" cy="2162175"/>
          </a:xfrm>
          <a:prstGeom prst="rect">
            <a:avLst/>
          </a:prstGeom>
        </p:spPr>
        <p:txBody>
          <a:bodyPr lIns="46799" tIns="46799" rIns="46799" bIns="46799"/>
          <a:lstStyle/>
          <a:p>
            <a:pPr marL="333375" indent="-333375">
              <a:buSzTx/>
              <a:buNone/>
              <a:tabLst>
                <a:tab pos="444500" algn="l"/>
                <a:tab pos="9017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842000" algn="l"/>
                <a:tab pos="6286500" algn="l"/>
                <a:tab pos="6731000" algn="l"/>
                <a:tab pos="7188200" algn="l"/>
                <a:tab pos="7632700" algn="l"/>
                <a:tab pos="8089900" algn="l"/>
                <a:tab pos="8534400" algn="l"/>
                <a:tab pos="8978900" algn="l"/>
              </a:tabLst>
              <a:defRPr sz="24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spcBef>
                <a:spcPts val="500"/>
              </a:spcBef>
              <a:buClr>
                <a:srgbClr val="009999"/>
              </a:buClr>
              <a:tabLst>
                <a:tab pos="444500" algn="l"/>
                <a:tab pos="9017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842000" algn="l"/>
                <a:tab pos="6286500" algn="l"/>
                <a:tab pos="6731000" algn="l"/>
                <a:tab pos="7188200" algn="l"/>
                <a:tab pos="7632700" algn="l"/>
                <a:tab pos="8089900" algn="l"/>
                <a:tab pos="8534400" algn="l"/>
                <a:tab pos="8978900" algn="l"/>
              </a:tabLst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Basil sayısını hızla azaltmak (Bakterisidal Aktivite)  (H,R,E,S) </a:t>
            </a:r>
          </a:p>
          <a:p>
            <a:pPr>
              <a:spcBef>
                <a:spcPts val="500"/>
              </a:spcBef>
              <a:buClr>
                <a:srgbClr val="009999"/>
              </a:buClr>
              <a:tabLst>
                <a:tab pos="444500" algn="l"/>
                <a:tab pos="9017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842000" algn="l"/>
                <a:tab pos="6286500" algn="l"/>
                <a:tab pos="6731000" algn="l"/>
                <a:tab pos="7188200" algn="l"/>
                <a:tab pos="7632700" algn="l"/>
                <a:tab pos="8089900" algn="l"/>
                <a:tab pos="8534400" algn="l"/>
                <a:tab pos="8978900" algn="l"/>
              </a:tabLst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Edinsel ilaç direncini önlemek (H,R,E,S)</a:t>
            </a:r>
          </a:p>
          <a:p>
            <a:pPr>
              <a:spcBef>
                <a:spcPts val="500"/>
              </a:spcBef>
              <a:buClr>
                <a:srgbClr val="009999"/>
              </a:buClr>
              <a:tabLst>
                <a:tab pos="444500" algn="l"/>
                <a:tab pos="9017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842000" algn="l"/>
                <a:tab pos="6286500" algn="l"/>
                <a:tab pos="6731000" algn="l"/>
                <a:tab pos="7188200" algn="l"/>
                <a:tab pos="7632700" algn="l"/>
                <a:tab pos="8089900" algn="l"/>
                <a:tab pos="8534400" algn="l"/>
                <a:tab pos="8978900" algn="l"/>
              </a:tabLst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Nüksleri önlemek İçin sterilizasyon (P,R)</a:t>
            </a:r>
          </a:p>
        </p:txBody>
      </p:sp>
      <p:sp>
        <p:nvSpPr>
          <p:cNvPr id="561" name="Rectangle 1"/>
          <p:cNvSpPr txBox="1"/>
          <p:nvPr/>
        </p:nvSpPr>
        <p:spPr>
          <a:xfrm>
            <a:off x="179387" y="549275"/>
            <a:ext cx="8229601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6799" tIns="46799" rIns="46799" bIns="46799" anchor="ctr">
            <a:normAutofit/>
          </a:bodyPr>
          <a:lstStyle>
            <a:lvl1pPr algn="ctr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800" b="1">
                <a:solidFill>
                  <a:schemeClr val="accent1">
                    <a:satOff val="-4409"/>
                    <a:lumOff val="-10509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Tedavinin Amaçları</a:t>
            </a: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564" name="Dikdörtgen"/>
          <p:cNvSpPr/>
          <p:nvPr/>
        </p:nvSpPr>
        <p:spPr>
          <a:xfrm>
            <a:off x="1998578" y="1724526"/>
            <a:ext cx="4348368" cy="369503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65" name="Text Box 2"/>
          <p:cNvSpPr txBox="1"/>
          <p:nvPr/>
        </p:nvSpPr>
        <p:spPr>
          <a:xfrm>
            <a:off x="953168" y="767635"/>
            <a:ext cx="10483851" cy="7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 b="1">
                <a:solidFill>
                  <a:schemeClr val="accent1">
                    <a:satOff val="-4409"/>
                    <a:lumOff val="-1050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1.Tüberküloz basilinin metabolik özellikleri</a:t>
            </a:r>
          </a:p>
          <a:p>
            <a:pPr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(Mitchison’un özel bakteri toplulukları teorisi. 1985)</a:t>
            </a:r>
          </a:p>
        </p:txBody>
      </p:sp>
      <p:sp>
        <p:nvSpPr>
          <p:cNvPr id="566" name="Line 3"/>
          <p:cNvSpPr/>
          <p:nvPr/>
        </p:nvSpPr>
        <p:spPr>
          <a:xfrm flipV="1">
            <a:off x="1425073" y="2181726"/>
            <a:ext cx="1" cy="3352801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67" name="Text Box 4"/>
          <p:cNvSpPr txBox="1"/>
          <p:nvPr/>
        </p:nvSpPr>
        <p:spPr>
          <a:xfrm>
            <a:off x="1728281" y="2486526"/>
            <a:ext cx="1868498" cy="1196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2400" u="sng">
                <a:latin typeface="Tahoma"/>
                <a:ea typeface="Tahoma"/>
                <a:cs typeface="Tahoma"/>
                <a:sym typeface="Tahoma"/>
              </a:defRPr>
            </a:pPr>
            <a:r>
              <a:t>A Grubu</a:t>
            </a:r>
          </a:p>
          <a:p>
            <a:pPr algn="ctr">
              <a:defRPr sz="2400">
                <a:latin typeface="Tahoma"/>
                <a:ea typeface="Tahoma"/>
                <a:cs typeface="Tahoma"/>
                <a:sym typeface="Tahoma"/>
              </a:defRPr>
            </a:pPr>
            <a:r>
              <a:t>Hızlı çoğalan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ctr">
              <a:defRPr sz="2400" b="1">
                <a:latin typeface="Tahoma"/>
                <a:ea typeface="Tahoma"/>
                <a:cs typeface="Tahoma"/>
                <a:sym typeface="Tahoma"/>
              </a:defRPr>
            </a:pPr>
            <a:r>
              <a:t>H</a:t>
            </a:r>
            <a:r>
              <a:rPr b="0"/>
              <a:t> (R,S,E)</a:t>
            </a:r>
          </a:p>
        </p:txBody>
      </p:sp>
      <p:sp>
        <p:nvSpPr>
          <p:cNvPr id="568" name="Rectangle 5"/>
          <p:cNvSpPr/>
          <p:nvPr/>
        </p:nvSpPr>
        <p:spPr>
          <a:xfrm>
            <a:off x="1729873" y="2410326"/>
            <a:ext cx="1828801" cy="1371601"/>
          </a:xfrm>
          <a:prstGeom prst="rect">
            <a:avLst/>
          </a:prstGeom>
          <a:ln w="381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69" name="Text Box 6"/>
          <p:cNvSpPr txBox="1"/>
          <p:nvPr/>
        </p:nvSpPr>
        <p:spPr>
          <a:xfrm>
            <a:off x="3788583" y="3248526"/>
            <a:ext cx="2196070" cy="1196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2400" u="sng">
                <a:latin typeface="Tahoma"/>
                <a:ea typeface="Tahoma"/>
                <a:cs typeface="Tahoma"/>
                <a:sym typeface="Tahoma"/>
              </a:defRPr>
            </a:pPr>
            <a:r>
              <a:t>B Grubu</a:t>
            </a:r>
          </a:p>
          <a:p>
            <a:pPr algn="ctr">
              <a:defRPr sz="2400">
                <a:latin typeface="Tahoma"/>
                <a:ea typeface="Tahoma"/>
                <a:cs typeface="Tahoma"/>
                <a:sym typeface="Tahoma"/>
              </a:defRPr>
            </a:pPr>
            <a:r>
              <a:t>Aralıklı çoğalan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ctr">
              <a:defRPr sz="2400" b="1">
                <a:latin typeface="Tahoma"/>
                <a:ea typeface="Tahoma"/>
                <a:cs typeface="Tahoma"/>
                <a:sym typeface="Tahoma"/>
              </a:defRPr>
            </a:pPr>
            <a:r>
              <a:t>R</a:t>
            </a:r>
          </a:p>
        </p:txBody>
      </p:sp>
      <p:sp>
        <p:nvSpPr>
          <p:cNvPr id="570" name="Text Box 7"/>
          <p:cNvSpPr txBox="1"/>
          <p:nvPr/>
        </p:nvSpPr>
        <p:spPr>
          <a:xfrm>
            <a:off x="6298767" y="3248526"/>
            <a:ext cx="1568313" cy="1196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2400" u="sng">
                <a:latin typeface="Tahoma"/>
                <a:ea typeface="Tahoma"/>
                <a:cs typeface="Tahoma"/>
                <a:sym typeface="Tahoma"/>
              </a:defRPr>
            </a:pPr>
            <a:r>
              <a:t>C Grubu</a:t>
            </a:r>
          </a:p>
          <a:p>
            <a:pPr algn="ctr">
              <a:defRPr sz="2400">
                <a:latin typeface="Tahoma"/>
                <a:ea typeface="Tahoma"/>
                <a:cs typeface="Tahoma"/>
                <a:sym typeface="Tahoma"/>
              </a:defRPr>
            </a:pPr>
            <a:r>
              <a:t>Asit ortam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ctr">
              <a:defRPr sz="2400" b="1">
                <a:latin typeface="Tahoma"/>
                <a:ea typeface="Tahoma"/>
                <a:cs typeface="Tahoma"/>
                <a:sym typeface="Tahoma"/>
              </a:defRPr>
            </a:pPr>
            <a:r>
              <a:t>Z</a:t>
            </a:r>
          </a:p>
        </p:txBody>
      </p:sp>
      <p:sp>
        <p:nvSpPr>
          <p:cNvPr id="571" name="Text Box 8"/>
          <p:cNvSpPr txBox="1"/>
          <p:nvPr/>
        </p:nvSpPr>
        <p:spPr>
          <a:xfrm>
            <a:off x="1833527" y="4348664"/>
            <a:ext cx="1323043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2400" u="sng">
                <a:latin typeface="Tahoma"/>
                <a:ea typeface="Tahoma"/>
                <a:cs typeface="Tahoma"/>
                <a:sym typeface="Tahoma"/>
              </a:defRPr>
            </a:pPr>
            <a:r>
              <a:t>D Grubu</a:t>
            </a:r>
          </a:p>
          <a:p>
            <a:pPr algn="ctr">
              <a:defRPr sz="2400">
                <a:latin typeface="Tahoma"/>
                <a:ea typeface="Tahoma"/>
                <a:cs typeface="Tahoma"/>
                <a:sym typeface="Tahoma"/>
              </a:defRPr>
            </a:pPr>
            <a:r>
              <a:t>Dormant</a:t>
            </a:r>
          </a:p>
        </p:txBody>
      </p:sp>
      <p:sp>
        <p:nvSpPr>
          <p:cNvPr id="572" name="Rectangle 9"/>
          <p:cNvSpPr/>
          <p:nvPr/>
        </p:nvSpPr>
        <p:spPr>
          <a:xfrm>
            <a:off x="3711073" y="3248526"/>
            <a:ext cx="2286001" cy="1143001"/>
          </a:xfrm>
          <a:prstGeom prst="rect">
            <a:avLst/>
          </a:prstGeom>
          <a:ln w="381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73" name="Rectangle 10"/>
          <p:cNvSpPr/>
          <p:nvPr/>
        </p:nvSpPr>
        <p:spPr>
          <a:xfrm>
            <a:off x="6301873" y="3248526"/>
            <a:ext cx="1524001" cy="1143001"/>
          </a:xfrm>
          <a:prstGeom prst="rect">
            <a:avLst/>
          </a:prstGeom>
          <a:ln w="381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74" name="Rectangle 11"/>
          <p:cNvSpPr/>
          <p:nvPr/>
        </p:nvSpPr>
        <p:spPr>
          <a:xfrm>
            <a:off x="1729873" y="4239126"/>
            <a:ext cx="1524001" cy="1143001"/>
          </a:xfrm>
          <a:prstGeom prst="rect">
            <a:avLst/>
          </a:prstGeom>
          <a:ln w="381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75" name="Text Box 12"/>
          <p:cNvSpPr txBox="1"/>
          <p:nvPr/>
        </p:nvSpPr>
        <p:spPr>
          <a:xfrm>
            <a:off x="1044073" y="1724526"/>
            <a:ext cx="654359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Hızlı</a:t>
            </a:r>
          </a:p>
        </p:txBody>
      </p:sp>
      <p:sp>
        <p:nvSpPr>
          <p:cNvPr id="576" name="Text Box 13"/>
          <p:cNvSpPr txBox="1"/>
          <p:nvPr/>
        </p:nvSpPr>
        <p:spPr>
          <a:xfrm>
            <a:off x="1028198" y="5415464"/>
            <a:ext cx="860188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Yavaş</a:t>
            </a:r>
          </a:p>
        </p:txBody>
      </p:sp>
      <p:sp>
        <p:nvSpPr>
          <p:cNvPr id="577" name="Text Box 14"/>
          <p:cNvSpPr txBox="1"/>
          <p:nvPr/>
        </p:nvSpPr>
        <p:spPr>
          <a:xfrm rot="16200000">
            <a:off x="-358007" y="3660006"/>
            <a:ext cx="289560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0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Bakteri çoğalma hızı</a:t>
            </a: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580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581" name="Tablo 4"/>
          <p:cNvGraphicFramePr/>
          <p:nvPr/>
        </p:nvGraphicFramePr>
        <p:xfrm>
          <a:off x="827087" y="1412875"/>
          <a:ext cx="7416800" cy="38862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370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b="1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</a:rPr>
                        <a:t>İlaç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b="1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</a:rPr>
                        <a:t>Hedef  molekül veya fonksiyon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>
                          <a:sym typeface="Calibri"/>
                        </a:rPr>
                        <a:t>İzoniazid*</a:t>
                      </a:r>
                    </a:p>
                  </a:txBody>
                  <a:tcPr marL="45720" marR="45720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sym typeface="Calibri"/>
                        </a:defRPr>
                      </a:pPr>
                      <a:r>
                        <a:t>Mikolik asit sentezini inhibe eder</a:t>
                      </a:r>
                    </a:p>
                  </a:txBody>
                  <a:tcPr marL="45720" marR="45720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>
                          <a:sym typeface="Calibri"/>
                        </a:rPr>
                        <a:t>Rifampisin**</a:t>
                      </a:r>
                    </a:p>
                  </a:txBody>
                  <a:tcPr marL="45720" marR="45720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>
                          <a:sym typeface="Calibri"/>
                        </a:rPr>
                        <a:t>RNA polimeraz (protein sentezini engeller) </a:t>
                      </a:r>
                    </a:p>
                  </a:txBody>
                  <a:tcPr marL="45720" marR="45720" horzOverflow="overflow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>
                          <a:sym typeface="Calibri"/>
                        </a:rPr>
                        <a:t>Pirazinamid</a:t>
                      </a:r>
                    </a:p>
                  </a:txBody>
                  <a:tcPr marL="45720" marR="45720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>
                          <a:sym typeface="Calibri"/>
                        </a:rPr>
                        <a:t>Hücre membranı enerji fonksiyonu</a:t>
                      </a:r>
                    </a:p>
                  </a:txBody>
                  <a:tcPr marL="45720" marR="45720" horzOverflow="overflow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>
                          <a:sym typeface="Calibri"/>
                        </a:rPr>
                        <a:t>Etambutol</a:t>
                      </a:r>
                    </a:p>
                  </a:txBody>
                  <a:tcPr marL="45720" marR="45720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>
                          <a:sym typeface="Calibri"/>
                        </a:rPr>
                        <a:t>Lipit ve bakteri duvar metabolizması inhibisyonu</a:t>
                      </a:r>
                    </a:p>
                  </a:txBody>
                  <a:tcPr marL="45720" marR="45720" horzOverflow="overflow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>
                          <a:sym typeface="Calibri"/>
                        </a:rPr>
                        <a:t>Streptomisin</a:t>
                      </a:r>
                    </a:p>
                  </a:txBody>
                  <a:tcPr marL="45720" marR="45720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>
                          <a:sym typeface="Calibri"/>
                        </a:rPr>
                        <a:t>Ribozomal protein S12</a:t>
                      </a:r>
                    </a:p>
                  </a:txBody>
                  <a:tcPr marL="45720" marR="45720" horzOverflow="overflow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82" name="Metin kutusu 5"/>
          <p:cNvSpPr txBox="1"/>
          <p:nvPr/>
        </p:nvSpPr>
        <p:spPr>
          <a:xfrm>
            <a:off x="1403350" y="5661025"/>
            <a:ext cx="3687289" cy="65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*En güçlü bakterisidal etkili ilaç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r>
              <a:t>**En güçlü sterilizan aktivitesi olan ilaç</a:t>
            </a:r>
          </a:p>
        </p:txBody>
      </p:sp>
      <p:sp>
        <p:nvSpPr>
          <p:cNvPr id="583" name="Başlık 1"/>
          <p:cNvSpPr txBox="1"/>
          <p:nvPr/>
        </p:nvSpPr>
        <p:spPr>
          <a:xfrm>
            <a:off x="323850" y="260350"/>
            <a:ext cx="82296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 defTabSz="914400">
              <a:defRPr sz="3200" b="1">
                <a:solidFill>
                  <a:schemeClr val="accent1">
                    <a:satOff val="-4409"/>
                    <a:lumOff val="-10509"/>
                  </a:schemeClr>
                </a:solidFill>
              </a:defRPr>
            </a:lvl1pPr>
          </a:lstStyle>
          <a:p>
            <a:r>
              <a:t>Antitüberküloz ilaçların etki mekanizmaları </a:t>
            </a:r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586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587" name="Başlangıç Evresi…"/>
          <p:cNvSpPr txBox="1">
            <a:spLocks noGrp="1"/>
          </p:cNvSpPr>
          <p:nvPr>
            <p:ph type="body" idx="1"/>
          </p:nvPr>
        </p:nvSpPr>
        <p:spPr>
          <a:xfrm>
            <a:off x="1044240" y="1581484"/>
            <a:ext cx="8220076" cy="3246439"/>
          </a:xfrm>
          <a:prstGeom prst="rect">
            <a:avLst/>
          </a:prstGeom>
        </p:spPr>
        <p:txBody>
          <a:bodyPr lIns="46799" tIns="46799" rIns="46799" bIns="46799"/>
          <a:lstStyle/>
          <a:p>
            <a:pPr marL="336550" indent="-336550">
              <a:buSzTx/>
              <a:buNone/>
              <a:tabLst>
                <a:tab pos="444500" algn="l"/>
                <a:tab pos="901700" algn="l"/>
                <a:tab pos="1346200" algn="l"/>
                <a:tab pos="1803400" algn="l"/>
                <a:tab pos="2247900" algn="l"/>
                <a:tab pos="2692400" algn="l"/>
                <a:tab pos="3149600" algn="l"/>
                <a:tab pos="3594100" algn="l"/>
                <a:tab pos="4038600" algn="l"/>
                <a:tab pos="4495800" algn="l"/>
                <a:tab pos="4940300" algn="l"/>
                <a:tab pos="5397500" algn="l"/>
                <a:tab pos="5842000" algn="l"/>
                <a:tab pos="6286500" algn="l"/>
                <a:tab pos="6743700" algn="l"/>
                <a:tab pos="7188200" algn="l"/>
                <a:tab pos="7632700" algn="l"/>
                <a:tab pos="8089900" algn="l"/>
                <a:tab pos="8534400" algn="l"/>
                <a:tab pos="8991600" algn="l"/>
              </a:tabLst>
              <a:defRPr sz="24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0" indent="0">
              <a:spcBef>
                <a:spcPts val="500"/>
              </a:spcBef>
              <a:buSzTx/>
              <a:buNone/>
              <a:tabLst>
                <a:tab pos="444500" algn="l"/>
                <a:tab pos="901700" algn="l"/>
                <a:tab pos="1346200" algn="l"/>
                <a:tab pos="1803400" algn="l"/>
                <a:tab pos="2247900" algn="l"/>
                <a:tab pos="2692400" algn="l"/>
                <a:tab pos="3149600" algn="l"/>
                <a:tab pos="3594100" algn="l"/>
                <a:tab pos="4038600" algn="l"/>
                <a:tab pos="4495800" algn="l"/>
                <a:tab pos="4940300" algn="l"/>
                <a:tab pos="5397500" algn="l"/>
                <a:tab pos="5842000" algn="l"/>
                <a:tab pos="6286500" algn="l"/>
                <a:tab pos="6743700" algn="l"/>
                <a:tab pos="7188200" algn="l"/>
                <a:tab pos="7632700" algn="l"/>
                <a:tab pos="8089900" algn="l"/>
                <a:tab pos="8534400" algn="l"/>
                <a:tab pos="8991600" algn="l"/>
              </a:tabLst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Başlangıç Evresi</a:t>
            </a:r>
          </a:p>
          <a:p>
            <a:pPr marL="736600" lvl="1" indent="-279400">
              <a:spcBef>
                <a:spcPts val="500"/>
              </a:spcBef>
              <a:tabLst>
                <a:tab pos="444500" algn="l"/>
                <a:tab pos="901700" algn="l"/>
                <a:tab pos="1346200" algn="l"/>
                <a:tab pos="1803400" algn="l"/>
                <a:tab pos="2247900" algn="l"/>
                <a:tab pos="2692400" algn="l"/>
                <a:tab pos="3149600" algn="l"/>
                <a:tab pos="3594100" algn="l"/>
                <a:tab pos="4038600" algn="l"/>
                <a:tab pos="4495800" algn="l"/>
                <a:tab pos="4940300" algn="l"/>
                <a:tab pos="5397500" algn="l"/>
                <a:tab pos="5842000" algn="l"/>
                <a:tab pos="6286500" algn="l"/>
                <a:tab pos="6743700" algn="l"/>
                <a:tab pos="7188200" algn="l"/>
                <a:tab pos="7632700" algn="l"/>
                <a:tab pos="8089900" algn="l"/>
                <a:tab pos="8534400" algn="l"/>
                <a:tab pos="8991600" algn="l"/>
              </a:tabLst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Erken Bakterisidal Aktivite</a:t>
            </a:r>
          </a:p>
          <a:p>
            <a:pPr marL="736600" lvl="1" indent="-279400">
              <a:spcBef>
                <a:spcPts val="500"/>
              </a:spcBef>
              <a:tabLst>
                <a:tab pos="444500" algn="l"/>
                <a:tab pos="901700" algn="l"/>
                <a:tab pos="1346200" algn="l"/>
                <a:tab pos="1803400" algn="l"/>
                <a:tab pos="2247900" algn="l"/>
                <a:tab pos="2692400" algn="l"/>
                <a:tab pos="3149600" algn="l"/>
                <a:tab pos="3594100" algn="l"/>
                <a:tab pos="4038600" algn="l"/>
                <a:tab pos="4495800" algn="l"/>
                <a:tab pos="4940300" algn="l"/>
                <a:tab pos="5397500" algn="l"/>
                <a:tab pos="5842000" algn="l"/>
                <a:tab pos="6286500" algn="l"/>
                <a:tab pos="6743700" algn="l"/>
                <a:tab pos="7188200" algn="l"/>
                <a:tab pos="7632700" algn="l"/>
                <a:tab pos="8089900" algn="l"/>
                <a:tab pos="8534400" algn="l"/>
                <a:tab pos="8991600" algn="l"/>
              </a:tabLst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Direnç Gelişimini Önleyici Etki</a:t>
            </a:r>
          </a:p>
          <a:p>
            <a:pPr marL="279400" lvl="1" indent="177800">
              <a:spcBef>
                <a:spcPts val="500"/>
              </a:spcBef>
              <a:buSzTx/>
              <a:buNone/>
              <a:tabLst>
                <a:tab pos="444500" algn="l"/>
                <a:tab pos="901700" algn="l"/>
                <a:tab pos="1346200" algn="l"/>
                <a:tab pos="1803400" algn="l"/>
                <a:tab pos="2247900" algn="l"/>
                <a:tab pos="2692400" algn="l"/>
                <a:tab pos="3149600" algn="l"/>
                <a:tab pos="3594100" algn="l"/>
                <a:tab pos="4038600" algn="l"/>
                <a:tab pos="4495800" algn="l"/>
                <a:tab pos="4940300" algn="l"/>
                <a:tab pos="5397500" algn="l"/>
                <a:tab pos="5842000" algn="l"/>
                <a:tab pos="6286500" algn="l"/>
                <a:tab pos="6743700" algn="l"/>
                <a:tab pos="7188200" algn="l"/>
                <a:tab pos="7632700" algn="l"/>
                <a:tab pos="8089900" algn="l"/>
                <a:tab pos="8534400" algn="l"/>
                <a:tab pos="8991600" algn="l"/>
              </a:tabLst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  <a:endParaRPr sz="2800"/>
          </a:p>
          <a:p>
            <a:pPr marL="0" indent="0">
              <a:spcBef>
                <a:spcPts val="500"/>
              </a:spcBef>
              <a:buSzTx/>
              <a:buNone/>
              <a:tabLst>
                <a:tab pos="444500" algn="l"/>
                <a:tab pos="901700" algn="l"/>
                <a:tab pos="1346200" algn="l"/>
                <a:tab pos="1803400" algn="l"/>
                <a:tab pos="2247900" algn="l"/>
                <a:tab pos="2692400" algn="l"/>
                <a:tab pos="3149600" algn="l"/>
                <a:tab pos="3594100" algn="l"/>
                <a:tab pos="4038600" algn="l"/>
                <a:tab pos="4495800" algn="l"/>
                <a:tab pos="4940300" algn="l"/>
                <a:tab pos="5397500" algn="l"/>
                <a:tab pos="5842000" algn="l"/>
                <a:tab pos="6286500" algn="l"/>
                <a:tab pos="6743700" algn="l"/>
                <a:tab pos="7188200" algn="l"/>
                <a:tab pos="7632700" algn="l"/>
                <a:tab pos="8089900" algn="l"/>
                <a:tab pos="8534400" algn="l"/>
                <a:tab pos="8991600" algn="l"/>
              </a:tabLst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İdame Fazı</a:t>
            </a:r>
          </a:p>
          <a:p>
            <a:pPr marL="736600" lvl="1" indent="-279400">
              <a:spcBef>
                <a:spcPts val="500"/>
              </a:spcBef>
              <a:tabLst>
                <a:tab pos="444500" algn="l"/>
                <a:tab pos="901700" algn="l"/>
                <a:tab pos="1346200" algn="l"/>
                <a:tab pos="1803400" algn="l"/>
                <a:tab pos="2247900" algn="l"/>
                <a:tab pos="2692400" algn="l"/>
                <a:tab pos="3149600" algn="l"/>
                <a:tab pos="3594100" algn="l"/>
                <a:tab pos="4038600" algn="l"/>
                <a:tab pos="4495800" algn="l"/>
                <a:tab pos="4940300" algn="l"/>
                <a:tab pos="5397500" algn="l"/>
                <a:tab pos="5842000" algn="l"/>
                <a:tab pos="6286500" algn="l"/>
                <a:tab pos="6743700" algn="l"/>
                <a:tab pos="7188200" algn="l"/>
                <a:tab pos="7632700" algn="l"/>
                <a:tab pos="8089900" algn="l"/>
                <a:tab pos="8534400" algn="l"/>
                <a:tab pos="8991600" algn="l"/>
              </a:tabLst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Sterilizan Aktivite</a:t>
            </a:r>
          </a:p>
        </p:txBody>
      </p:sp>
      <p:sp>
        <p:nvSpPr>
          <p:cNvPr id="588" name="Rectangle 1"/>
          <p:cNvSpPr txBox="1"/>
          <p:nvPr/>
        </p:nvSpPr>
        <p:spPr>
          <a:xfrm>
            <a:off x="461962" y="781969"/>
            <a:ext cx="8220076" cy="649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6799" tIns="46799" rIns="46799" bIns="46799" anchor="ctr">
            <a:normAutofit/>
          </a:bodyPr>
          <a:lstStyle>
            <a:lvl1pPr algn="ctr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3600" b="1">
                <a:solidFill>
                  <a:schemeClr val="accent1">
                    <a:satOff val="-4409"/>
                    <a:lumOff val="-10509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Tedavi Evreleri</a:t>
            </a: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591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592" name="Yeni Olgu:…"/>
          <p:cNvSpPr txBox="1">
            <a:spLocks noGrp="1"/>
          </p:cNvSpPr>
          <p:nvPr>
            <p:ph type="body" sz="half" idx="1"/>
          </p:nvPr>
        </p:nvSpPr>
        <p:spPr>
          <a:xfrm>
            <a:off x="768236" y="874943"/>
            <a:ext cx="7558090" cy="3154840"/>
          </a:xfrm>
          <a:prstGeom prst="rect">
            <a:avLst/>
          </a:prstGeom>
        </p:spPr>
        <p:txBody>
          <a:bodyPr lIns="46799" tIns="46799" rIns="46799" bIns="46799"/>
          <a:lstStyle/>
          <a:p>
            <a:pPr>
              <a:buClr>
                <a:srgbClr val="FFFFCC"/>
              </a:buClr>
              <a:tabLst>
                <a:tab pos="444500" algn="l"/>
                <a:tab pos="901700" algn="l"/>
                <a:tab pos="1346200" algn="l"/>
                <a:tab pos="1803400" algn="l"/>
                <a:tab pos="2247900" algn="l"/>
                <a:tab pos="2692400" algn="l"/>
                <a:tab pos="3149600" algn="l"/>
                <a:tab pos="3594100" algn="l"/>
                <a:tab pos="4038600" algn="l"/>
                <a:tab pos="4495800" algn="l"/>
                <a:tab pos="4940300" algn="l"/>
                <a:tab pos="5397500" algn="l"/>
                <a:tab pos="5842000" algn="l"/>
                <a:tab pos="6286500" algn="l"/>
                <a:tab pos="6743700" algn="l"/>
                <a:tab pos="7188200" algn="l"/>
                <a:tab pos="7632700" algn="l"/>
                <a:tab pos="8089900" algn="l"/>
                <a:tab pos="8534400" algn="l"/>
                <a:tab pos="8991600" algn="l"/>
              </a:tabLst>
              <a:defRPr sz="24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46200" algn="l"/>
                <a:tab pos="1803400" algn="l"/>
                <a:tab pos="2247900" algn="l"/>
                <a:tab pos="2692400" algn="l"/>
                <a:tab pos="3149600" algn="l"/>
                <a:tab pos="3594100" algn="l"/>
                <a:tab pos="4038600" algn="l"/>
                <a:tab pos="4495800" algn="l"/>
                <a:tab pos="4940300" algn="l"/>
                <a:tab pos="5397500" algn="l"/>
                <a:tab pos="5842000" algn="l"/>
                <a:tab pos="6286500" algn="l"/>
                <a:tab pos="6743700" algn="l"/>
                <a:tab pos="7188200" algn="l"/>
                <a:tab pos="7632700" algn="l"/>
                <a:tab pos="8089900" algn="l"/>
                <a:tab pos="8534400" algn="l"/>
                <a:tab pos="8991600" algn="l"/>
              </a:tabLst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Yeni Olgu:</a:t>
            </a:r>
          </a:p>
          <a:p>
            <a:pPr marL="0" lvl="1" indent="457200">
              <a:spcBef>
                <a:spcPts val="500"/>
              </a:spcBef>
              <a:buSzTx/>
              <a:buNone/>
              <a:tabLst>
                <a:tab pos="444500" algn="l"/>
                <a:tab pos="901700" algn="l"/>
                <a:tab pos="1346200" algn="l"/>
                <a:tab pos="1803400" algn="l"/>
                <a:tab pos="2247900" algn="l"/>
                <a:tab pos="2692400" algn="l"/>
                <a:tab pos="3149600" algn="l"/>
                <a:tab pos="3594100" algn="l"/>
                <a:tab pos="4038600" algn="l"/>
                <a:tab pos="4495800" algn="l"/>
                <a:tab pos="4940300" algn="l"/>
                <a:tab pos="5397500" algn="l"/>
                <a:tab pos="5842000" algn="l"/>
                <a:tab pos="6286500" algn="l"/>
                <a:tab pos="6743700" algn="l"/>
                <a:tab pos="7188200" algn="l"/>
                <a:tab pos="7632700" algn="l"/>
                <a:tab pos="8089900" algn="l"/>
                <a:tab pos="8534400" algn="l"/>
                <a:tab pos="8991600" algn="l"/>
              </a:tabLst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	 2 ay  HRZE (S)</a:t>
            </a:r>
            <a:endParaRPr sz="2800"/>
          </a:p>
          <a:p>
            <a:pPr>
              <a:buClr>
                <a:srgbClr val="FFFFCC"/>
              </a:buClr>
              <a:tabLst>
                <a:tab pos="444500" algn="l"/>
                <a:tab pos="901700" algn="l"/>
                <a:tab pos="1346200" algn="l"/>
                <a:tab pos="1803400" algn="l"/>
                <a:tab pos="2247900" algn="l"/>
                <a:tab pos="2692400" algn="l"/>
                <a:tab pos="3149600" algn="l"/>
                <a:tab pos="3594100" algn="l"/>
                <a:tab pos="4038600" algn="l"/>
                <a:tab pos="4495800" algn="l"/>
                <a:tab pos="4940300" algn="l"/>
                <a:tab pos="5397500" algn="l"/>
                <a:tab pos="5842000" algn="l"/>
                <a:tab pos="6286500" algn="l"/>
                <a:tab pos="6743700" algn="l"/>
                <a:tab pos="7188200" algn="l"/>
                <a:tab pos="7632700" algn="l"/>
                <a:tab pos="8089900" algn="l"/>
                <a:tab pos="8534400" algn="l"/>
                <a:tab pos="8991600" algn="l"/>
              </a:tabLst>
              <a:defRPr sz="2400">
                <a:latin typeface="Arial"/>
                <a:ea typeface="Arial"/>
                <a:cs typeface="Arial"/>
                <a:sym typeface="Arial"/>
              </a:defRPr>
            </a:pPr>
            <a:endParaRPr sz="2800"/>
          </a:p>
          <a:p>
            <a:pPr>
              <a:spcBef>
                <a:spcPts val="500"/>
              </a:spcBef>
              <a:tabLst>
                <a:tab pos="444500" algn="l"/>
                <a:tab pos="901700" algn="l"/>
                <a:tab pos="1346200" algn="l"/>
                <a:tab pos="1803400" algn="l"/>
                <a:tab pos="2247900" algn="l"/>
                <a:tab pos="2692400" algn="l"/>
                <a:tab pos="3149600" algn="l"/>
                <a:tab pos="3594100" algn="l"/>
                <a:tab pos="4038600" algn="l"/>
                <a:tab pos="4495800" algn="l"/>
                <a:tab pos="4940300" algn="l"/>
                <a:tab pos="5397500" algn="l"/>
                <a:tab pos="5842000" algn="l"/>
                <a:tab pos="6286500" algn="l"/>
                <a:tab pos="6743700" algn="l"/>
                <a:tab pos="7188200" algn="l"/>
                <a:tab pos="7632700" algn="l"/>
                <a:tab pos="8089900" algn="l"/>
                <a:tab pos="8534400" algn="l"/>
                <a:tab pos="8991600" algn="l"/>
              </a:tabLst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Daha önce ilaç kullanan olgu: </a:t>
            </a:r>
          </a:p>
          <a:p>
            <a:pPr marL="742950" lvl="1" indent="-285750">
              <a:spcBef>
                <a:spcPts val="500"/>
              </a:spcBef>
              <a:buChar char="•"/>
              <a:tabLst>
                <a:tab pos="444500" algn="l"/>
                <a:tab pos="901700" algn="l"/>
                <a:tab pos="1346200" algn="l"/>
                <a:tab pos="1803400" algn="l"/>
                <a:tab pos="2247900" algn="l"/>
                <a:tab pos="2692400" algn="l"/>
                <a:tab pos="3149600" algn="l"/>
                <a:tab pos="3594100" algn="l"/>
                <a:tab pos="4038600" algn="l"/>
                <a:tab pos="4495800" algn="l"/>
                <a:tab pos="4940300" algn="l"/>
                <a:tab pos="5397500" algn="l"/>
                <a:tab pos="5842000" algn="l"/>
                <a:tab pos="6286500" algn="l"/>
                <a:tab pos="6743700" algn="l"/>
                <a:tab pos="7188200" algn="l"/>
                <a:tab pos="7632700" algn="l"/>
                <a:tab pos="8089900" algn="l"/>
                <a:tab pos="8534400" algn="l"/>
                <a:tab pos="8991600" algn="l"/>
              </a:tabLst>
              <a:defRPr sz="2400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2</a:t>
            </a:r>
            <a:r>
              <a:rPr>
                <a:solidFill>
                  <a:srgbClr val="000000"/>
                </a:solidFill>
              </a:rPr>
              <a:t>2 ay HRZES / 1 ay HRZE</a:t>
            </a:r>
          </a:p>
        </p:txBody>
      </p:sp>
      <p:sp>
        <p:nvSpPr>
          <p:cNvPr id="593" name="Rectangle 2"/>
          <p:cNvSpPr txBox="1"/>
          <p:nvPr/>
        </p:nvSpPr>
        <p:spPr>
          <a:xfrm>
            <a:off x="1268302" y="3863772"/>
            <a:ext cx="7558090" cy="3024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marL="342900" indent="-342900" defTabSz="914400">
              <a:spcBef>
                <a:spcPts val="700"/>
              </a:spcBef>
              <a:buClr>
                <a:srgbClr val="FFFFCC"/>
              </a:buClr>
              <a:buSzPct val="100000"/>
              <a:buFont typeface="Arial"/>
              <a:buChar char="•"/>
              <a:tabLst>
                <a:tab pos="444500" algn="l"/>
                <a:tab pos="901700" algn="l"/>
                <a:tab pos="1346200" algn="l"/>
                <a:tab pos="1803400" algn="l"/>
                <a:tab pos="2247900" algn="l"/>
                <a:tab pos="2692400" algn="l"/>
                <a:tab pos="3149600" algn="l"/>
                <a:tab pos="3594100" algn="l"/>
                <a:tab pos="4038600" algn="l"/>
                <a:tab pos="4495800" algn="l"/>
                <a:tab pos="4940300" algn="l"/>
                <a:tab pos="5397500" algn="l"/>
                <a:tab pos="5842000" algn="l"/>
                <a:tab pos="6286500" algn="l"/>
                <a:tab pos="6743700" algn="l"/>
                <a:tab pos="7188200" algn="l"/>
                <a:tab pos="7632700" algn="l"/>
                <a:tab pos="8089900" algn="l"/>
                <a:tab pos="8534400" algn="l"/>
                <a:tab pos="8991600" algn="l"/>
              </a:tabLst>
              <a:defRPr sz="24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42900" indent="-342900" defTabSz="914400">
              <a:spcBef>
                <a:spcPts val="700"/>
              </a:spcBef>
              <a:buSzPct val="100000"/>
              <a:buFont typeface="Arial"/>
              <a:buChar char="•"/>
              <a:tabLst>
                <a:tab pos="444500" algn="l"/>
                <a:tab pos="901700" algn="l"/>
                <a:tab pos="1346200" algn="l"/>
                <a:tab pos="1803400" algn="l"/>
                <a:tab pos="2247900" algn="l"/>
                <a:tab pos="2692400" algn="l"/>
                <a:tab pos="3149600" algn="l"/>
                <a:tab pos="3594100" algn="l"/>
                <a:tab pos="4038600" algn="l"/>
                <a:tab pos="4495800" algn="l"/>
                <a:tab pos="4940300" algn="l"/>
                <a:tab pos="5397500" algn="l"/>
                <a:tab pos="5842000" algn="l"/>
                <a:tab pos="6286500" algn="l"/>
                <a:tab pos="6743700" algn="l"/>
                <a:tab pos="7188200" algn="l"/>
                <a:tab pos="7632700" algn="l"/>
                <a:tab pos="8089900" algn="l"/>
                <a:tab pos="8534400" algn="l"/>
                <a:tab pos="8991600" algn="l"/>
              </a:tabLst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Yeni Olgu:</a:t>
            </a:r>
          </a:p>
          <a:p>
            <a:pPr lvl="1" defTabSz="914400">
              <a:spcBef>
                <a:spcPts val="500"/>
              </a:spcBef>
              <a:tabLst>
                <a:tab pos="444500" algn="l"/>
                <a:tab pos="901700" algn="l"/>
                <a:tab pos="1346200" algn="l"/>
                <a:tab pos="1803400" algn="l"/>
                <a:tab pos="2247900" algn="l"/>
                <a:tab pos="2692400" algn="l"/>
                <a:tab pos="3149600" algn="l"/>
                <a:tab pos="3594100" algn="l"/>
                <a:tab pos="4038600" algn="l"/>
                <a:tab pos="4495800" algn="l"/>
                <a:tab pos="4940300" algn="l"/>
                <a:tab pos="5397500" algn="l"/>
                <a:tab pos="5842000" algn="l"/>
                <a:tab pos="6286500" algn="l"/>
                <a:tab pos="6743700" algn="l"/>
                <a:tab pos="7188200" algn="l"/>
                <a:tab pos="7632700" algn="l"/>
                <a:tab pos="8089900" algn="l"/>
                <a:tab pos="8534400" algn="l"/>
                <a:tab pos="8991600" algn="l"/>
              </a:tabLst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	 2 ay  HRZE (S)</a:t>
            </a:r>
          </a:p>
          <a:p>
            <a:pPr marL="342900" indent="-342900" defTabSz="914400">
              <a:spcBef>
                <a:spcPts val="700"/>
              </a:spcBef>
              <a:buClr>
                <a:srgbClr val="FFFFCC"/>
              </a:buClr>
              <a:buSzPct val="100000"/>
              <a:buFont typeface="Arial"/>
              <a:buChar char="•"/>
              <a:tabLst>
                <a:tab pos="444500" algn="l"/>
                <a:tab pos="901700" algn="l"/>
                <a:tab pos="1346200" algn="l"/>
                <a:tab pos="1803400" algn="l"/>
                <a:tab pos="2247900" algn="l"/>
                <a:tab pos="2692400" algn="l"/>
                <a:tab pos="3149600" algn="l"/>
                <a:tab pos="3594100" algn="l"/>
                <a:tab pos="4038600" algn="l"/>
                <a:tab pos="4495800" algn="l"/>
                <a:tab pos="4940300" algn="l"/>
                <a:tab pos="5397500" algn="l"/>
                <a:tab pos="5842000" algn="l"/>
                <a:tab pos="6286500" algn="l"/>
                <a:tab pos="6743700" algn="l"/>
                <a:tab pos="7188200" algn="l"/>
                <a:tab pos="7632700" algn="l"/>
                <a:tab pos="8089900" algn="l"/>
                <a:tab pos="8534400" algn="l"/>
                <a:tab pos="8991600" algn="l"/>
              </a:tabLst>
              <a:defRPr sz="24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42900" indent="-342900" defTabSz="914400">
              <a:spcBef>
                <a:spcPts val="500"/>
              </a:spcBef>
              <a:buSzPct val="100000"/>
              <a:buFont typeface="Arial"/>
              <a:buChar char="•"/>
              <a:tabLst>
                <a:tab pos="444500" algn="l"/>
                <a:tab pos="901700" algn="l"/>
                <a:tab pos="1346200" algn="l"/>
                <a:tab pos="1803400" algn="l"/>
                <a:tab pos="2247900" algn="l"/>
                <a:tab pos="2692400" algn="l"/>
                <a:tab pos="3149600" algn="l"/>
                <a:tab pos="3594100" algn="l"/>
                <a:tab pos="4038600" algn="l"/>
                <a:tab pos="4495800" algn="l"/>
                <a:tab pos="4940300" algn="l"/>
                <a:tab pos="5397500" algn="l"/>
                <a:tab pos="5842000" algn="l"/>
                <a:tab pos="6286500" algn="l"/>
                <a:tab pos="6743700" algn="l"/>
                <a:tab pos="7188200" algn="l"/>
                <a:tab pos="7632700" algn="l"/>
                <a:tab pos="8089900" algn="l"/>
                <a:tab pos="8534400" algn="l"/>
                <a:tab pos="8991600" algn="l"/>
              </a:tabLst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Daha önce ilaç kullanan olgu: </a:t>
            </a:r>
          </a:p>
          <a:p>
            <a:pPr marL="742950" lvl="1" indent="-285750" defTabSz="914400">
              <a:spcBef>
                <a:spcPts val="500"/>
              </a:spcBef>
              <a:buSzPct val="100000"/>
              <a:buFont typeface="Arial"/>
              <a:buChar char="•"/>
              <a:tabLst>
                <a:tab pos="444500" algn="l"/>
                <a:tab pos="901700" algn="l"/>
                <a:tab pos="1346200" algn="l"/>
                <a:tab pos="1803400" algn="l"/>
                <a:tab pos="2247900" algn="l"/>
                <a:tab pos="2692400" algn="l"/>
                <a:tab pos="3149600" algn="l"/>
                <a:tab pos="3594100" algn="l"/>
                <a:tab pos="4038600" algn="l"/>
                <a:tab pos="4495800" algn="l"/>
                <a:tab pos="4940300" algn="l"/>
                <a:tab pos="5397500" algn="l"/>
                <a:tab pos="5842000" algn="l"/>
                <a:tab pos="6286500" algn="l"/>
                <a:tab pos="6743700" algn="l"/>
                <a:tab pos="7188200" algn="l"/>
                <a:tab pos="7632700" algn="l"/>
                <a:tab pos="8089900" algn="l"/>
                <a:tab pos="8534400" algn="l"/>
                <a:tab pos="8991600" algn="l"/>
              </a:tabLst>
              <a:defRPr sz="2400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2</a:t>
            </a:r>
            <a:r>
              <a:rPr>
                <a:solidFill>
                  <a:srgbClr val="000000"/>
                </a:solidFill>
              </a:rPr>
              <a:t>2 ay HRZES / 1 ay HRZE</a:t>
            </a:r>
          </a:p>
        </p:txBody>
      </p:sp>
      <p:sp>
        <p:nvSpPr>
          <p:cNvPr id="594" name="Rectangle 1"/>
          <p:cNvSpPr txBox="1"/>
          <p:nvPr/>
        </p:nvSpPr>
        <p:spPr>
          <a:xfrm>
            <a:off x="1053988" y="3678853"/>
            <a:ext cx="7543801" cy="612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6799" tIns="46799" rIns="46799" bIns="46799" anchor="ctr">
            <a:spAutoFit/>
          </a:bodyPr>
          <a:lstStyle/>
          <a:p>
            <a:pPr algn="ctr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3600">
                <a:latin typeface="Arial"/>
                <a:ea typeface="Arial"/>
                <a:cs typeface="Arial"/>
                <a:sym typeface="Arial"/>
              </a:defRPr>
            </a:pPr>
            <a:r>
              <a:t>İdame Dönemi</a:t>
            </a:r>
          </a:p>
        </p:txBody>
      </p:sp>
      <p:sp>
        <p:nvSpPr>
          <p:cNvPr id="595" name="Rectangle 1"/>
          <p:cNvSpPr txBox="1"/>
          <p:nvPr/>
        </p:nvSpPr>
        <p:spPr>
          <a:xfrm>
            <a:off x="696798" y="446315"/>
            <a:ext cx="754380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6799" tIns="46799" rIns="46799" bIns="46799" anchor="ctr">
            <a:normAutofit/>
          </a:bodyPr>
          <a:lstStyle>
            <a:lvl1pPr algn="ctr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3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Başlangıç Dönemi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56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Dikdörtgen 1"/>
          <p:cNvSpPr txBox="1"/>
          <p:nvPr/>
        </p:nvSpPr>
        <p:spPr>
          <a:xfrm>
            <a:off x="827087" y="3702050"/>
            <a:ext cx="5454651" cy="1810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480 000 yeni olgu çok ilaca dirençli tüberküloz (ÇİD-TB)</a:t>
            </a:r>
          </a:p>
          <a:p>
            <a:pPr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100 000 olgu rifampicin-resistant TB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Hindistan, Çin, Rusya ÇİD olgularının 45%’ ni oluşturuyor</a:t>
            </a:r>
          </a:p>
        </p:txBody>
      </p:sp>
      <p:pic>
        <p:nvPicPr>
          <p:cNvPr id="158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29481" y="1149350"/>
            <a:ext cx="2196983" cy="3116353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Dikdörtgen 1"/>
          <p:cNvSpPr txBox="1"/>
          <p:nvPr/>
        </p:nvSpPr>
        <p:spPr>
          <a:xfrm>
            <a:off x="803275" y="1090612"/>
            <a:ext cx="5045904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chemeClr val="accent1">
                    <a:satOff val="-4409"/>
                    <a:lumOff val="-10509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Global tuberculosis report 2016</a:t>
            </a:r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598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599" name="Group 3"/>
          <p:cNvGraphicFramePr/>
          <p:nvPr/>
        </p:nvGraphicFramePr>
        <p:xfrm>
          <a:off x="539750" y="1608931"/>
          <a:ext cx="8135938" cy="3167063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3463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1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0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4875">
                <a:tc>
                  <a:txBody>
                    <a:bodyPr/>
                    <a:lstStyle/>
                    <a:p>
                      <a:pPr marL="342900" indent="-342900" algn="ctr" defTabSz="914400">
                        <a:defRPr sz="1800"/>
                      </a:pPr>
                      <a:r>
                        <a:rPr>
                          <a:sym typeface="Calibri"/>
                        </a:rPr>
                        <a:t>Olgu tanımı</a:t>
                      </a:r>
                    </a:p>
                  </a:txBody>
                  <a:tcPr marL="45720" marR="45720" horzOverflow="overflow">
                    <a:lnL w="12700">
                      <a:solidFill>
                        <a:schemeClr val="accent5"/>
                      </a:solidFill>
                    </a:lnL>
                    <a:lnR w="12700">
                      <a:solidFill>
                        <a:schemeClr val="accent5"/>
                      </a:solidFill>
                    </a:lnR>
                    <a:lnT w="12700">
                      <a:solidFill>
                        <a:schemeClr val="accent5"/>
                      </a:solidFill>
                    </a:lnT>
                    <a:lnB w="12700">
                      <a:solidFill>
                        <a:schemeClr val="accent5"/>
                      </a:solidFill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defRPr sz="1800"/>
                      </a:pPr>
                      <a:r>
                        <a:rPr>
                          <a:sym typeface="Calibri"/>
                        </a:rPr>
                        <a:t>BAŞLANGIÇ DÖNEMİ 
(günlük)</a:t>
                      </a:r>
                    </a:p>
                  </a:txBody>
                  <a:tcPr marL="45720" marR="45720" horzOverflow="overflow">
                    <a:lnL w="12700">
                      <a:solidFill>
                        <a:schemeClr val="accent5"/>
                      </a:solidFill>
                    </a:lnL>
                    <a:lnR w="12700">
                      <a:solidFill>
                        <a:schemeClr val="accent5"/>
                      </a:solidFill>
                    </a:lnR>
                    <a:lnT w="12700">
                      <a:solidFill>
                        <a:schemeClr val="accent5"/>
                      </a:solidFill>
                    </a:lnT>
                    <a:lnB w="12700">
                      <a:solidFill>
                        <a:schemeClr val="accent5"/>
                      </a:solidFill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defRPr sz="1800"/>
                      </a:pPr>
                      <a:r>
                        <a:rPr>
                          <a:sym typeface="Calibri"/>
                        </a:rPr>
                        <a:t>İDAME DÖNEMİ
(günlük)</a:t>
                      </a:r>
                    </a:p>
                  </a:txBody>
                  <a:tcPr marL="45720" marR="45720" horzOverflow="overflow">
                    <a:lnL w="12700">
                      <a:solidFill>
                        <a:schemeClr val="accent5"/>
                      </a:solidFill>
                    </a:lnL>
                    <a:lnR w="12700">
                      <a:solidFill>
                        <a:schemeClr val="accent5"/>
                      </a:solidFill>
                    </a:lnR>
                    <a:lnT w="12700">
                      <a:solidFill>
                        <a:schemeClr val="accent5"/>
                      </a:solidFill>
                    </a:lnT>
                    <a:lnB w="12700">
                      <a:solidFill>
                        <a:schemeClr val="accent5"/>
                      </a:solidFill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213">
                <a:tc>
                  <a:txBody>
                    <a:bodyPr/>
                    <a:lstStyle/>
                    <a:p>
                      <a:pPr marL="342900" indent="-342900" algn="ctr" defTabSz="914400">
                        <a:defRPr sz="1800"/>
                      </a:pPr>
                      <a:r>
                        <a:rPr>
                          <a:sym typeface="Calibri"/>
                        </a:rPr>
                        <a:t>Yeni olgu </a:t>
                      </a:r>
                    </a:p>
                  </a:txBody>
                  <a:tcPr marL="45720" marR="45720" horzOverflow="overflow">
                    <a:lnL w="12700">
                      <a:solidFill>
                        <a:schemeClr val="accent5"/>
                      </a:solidFill>
                    </a:lnL>
                    <a:lnR w="12700">
                      <a:solidFill>
                        <a:schemeClr val="accent5"/>
                      </a:solidFill>
                    </a:lnR>
                    <a:lnT w="12700">
                      <a:solidFill>
                        <a:schemeClr val="accent5"/>
                      </a:solidFill>
                    </a:lnT>
                    <a:lnB w="12700">
                      <a:solidFill>
                        <a:schemeClr val="accent5"/>
                      </a:solidFill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defRPr sz="1800"/>
                      </a:pPr>
                      <a:r>
                        <a:rPr>
                          <a:sym typeface="Calibri"/>
                        </a:rPr>
                        <a:t>2 ay HRZE</a:t>
                      </a:r>
                    </a:p>
                  </a:txBody>
                  <a:tcPr marL="45720" marR="45720" horzOverflow="overflow">
                    <a:lnL w="12700">
                      <a:solidFill>
                        <a:schemeClr val="accent5"/>
                      </a:solidFill>
                    </a:lnL>
                    <a:lnR w="12700">
                      <a:solidFill>
                        <a:schemeClr val="accent5"/>
                      </a:solidFill>
                    </a:lnR>
                    <a:lnT w="12700">
                      <a:solidFill>
                        <a:schemeClr val="accent5"/>
                      </a:solidFill>
                    </a:lnT>
                    <a:lnB w="12700">
                      <a:solidFill>
                        <a:schemeClr val="accent5"/>
                      </a:solidFill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defRPr sz="1800"/>
                      </a:pPr>
                      <a:r>
                        <a:rPr>
                          <a:sym typeface="Calibri"/>
                        </a:rPr>
                        <a:t>4 ay HR*</a:t>
                      </a:r>
                    </a:p>
                  </a:txBody>
                  <a:tcPr marL="45720" marR="45720" horzOverflow="overflow">
                    <a:lnL w="12700">
                      <a:solidFill>
                        <a:schemeClr val="accent5"/>
                      </a:solidFill>
                    </a:lnL>
                    <a:lnR w="12700">
                      <a:solidFill>
                        <a:schemeClr val="accent5"/>
                      </a:solidFill>
                    </a:lnR>
                    <a:lnT w="12700">
                      <a:solidFill>
                        <a:schemeClr val="accent5"/>
                      </a:solidFill>
                    </a:lnT>
                    <a:lnB w="12700">
                      <a:solidFill>
                        <a:schemeClr val="accent5"/>
                      </a:solidFill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1525">
                <a:tc>
                  <a:txBody>
                    <a:bodyPr/>
                    <a:lstStyle/>
                    <a:p>
                      <a:pPr marL="342900" indent="-342900" algn="ctr" defTabSz="914400">
                        <a:defRPr sz="1800"/>
                      </a:pPr>
                      <a:r>
                        <a:rPr>
                          <a:sym typeface="Calibri"/>
                        </a:rPr>
                        <a:t>Tedaviyi terkten dönen olgu,
Nüks olgu</a:t>
                      </a:r>
                    </a:p>
                  </a:txBody>
                  <a:tcPr marL="45720" marR="45720" horzOverflow="overflow">
                    <a:lnL w="12700">
                      <a:solidFill>
                        <a:schemeClr val="accent5"/>
                      </a:solidFill>
                    </a:lnL>
                    <a:lnR w="12700">
                      <a:solidFill>
                        <a:schemeClr val="accent5"/>
                      </a:solidFill>
                    </a:lnR>
                    <a:lnT w="12700">
                      <a:solidFill>
                        <a:schemeClr val="accent5"/>
                      </a:solidFill>
                    </a:lnT>
                    <a:lnB w="12700">
                      <a:solidFill>
                        <a:schemeClr val="accent5"/>
                      </a:solidFill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defRPr sz="1800"/>
                      </a:pPr>
                      <a:r>
                        <a:rPr>
                          <a:sym typeface="Calibri"/>
                        </a:rPr>
                        <a:t>2 ay HRZES
1 ay HRZE</a:t>
                      </a:r>
                    </a:p>
                  </a:txBody>
                  <a:tcPr marL="45720" marR="45720" horzOverflow="overflow">
                    <a:lnL w="12700">
                      <a:solidFill>
                        <a:schemeClr val="accent5"/>
                      </a:solidFill>
                    </a:lnL>
                    <a:lnR w="12700">
                      <a:solidFill>
                        <a:schemeClr val="accent5"/>
                      </a:solidFill>
                    </a:lnR>
                    <a:lnT w="12700">
                      <a:solidFill>
                        <a:schemeClr val="accent5"/>
                      </a:solidFill>
                    </a:lnT>
                    <a:lnB w="12700">
                      <a:solidFill>
                        <a:schemeClr val="accent5"/>
                      </a:solidFill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defRPr sz="1800"/>
                      </a:pPr>
                      <a:r>
                        <a:rPr>
                          <a:sym typeface="Calibri"/>
                        </a:rPr>
                        <a:t>5 ay HRE</a:t>
                      </a:r>
                    </a:p>
                  </a:txBody>
                  <a:tcPr marL="45720" marR="45720" horzOverflow="overflow">
                    <a:lnL w="12700">
                      <a:solidFill>
                        <a:schemeClr val="accent5"/>
                      </a:solidFill>
                    </a:lnL>
                    <a:lnR w="12700">
                      <a:solidFill>
                        <a:schemeClr val="accent5"/>
                      </a:solidFill>
                    </a:lnR>
                    <a:lnT w="12700">
                      <a:solidFill>
                        <a:schemeClr val="accent5"/>
                      </a:solidFill>
                    </a:lnT>
                    <a:lnB w="12700">
                      <a:solidFill>
                        <a:schemeClr val="accent5"/>
                      </a:solidFill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marL="342900" indent="-342900" algn="ctr" defTabSz="914400">
                        <a:defRPr sz="1800"/>
                      </a:pPr>
                      <a:r>
                        <a:rPr>
                          <a:sym typeface="Calibri"/>
                        </a:rPr>
                        <a:t>Tedavi başarısızlığından gelen olgu, Kronik olgu</a:t>
                      </a:r>
                    </a:p>
                  </a:txBody>
                  <a:tcPr marL="45720" marR="45720" horzOverflow="overflow">
                    <a:lnL w="12700">
                      <a:solidFill>
                        <a:schemeClr val="accent5"/>
                      </a:solidFill>
                    </a:lnL>
                    <a:lnR w="12700">
                      <a:solidFill>
                        <a:schemeClr val="accent5"/>
                      </a:solidFill>
                    </a:lnR>
                    <a:lnT w="12700">
                      <a:solidFill>
                        <a:schemeClr val="accent5"/>
                      </a:solidFill>
                    </a:lnT>
                    <a:lnB w="12700">
                      <a:solidFill>
                        <a:schemeClr val="accent5"/>
                      </a:solidFill>
                    </a:lnB>
                    <a:solidFill>
                      <a:srgbClr val="E9F1F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indent="-342900" algn="ctr" defTabSz="914400">
                        <a:defRPr sz="1800"/>
                      </a:pPr>
                      <a:r>
                        <a:rPr>
                          <a:sym typeface="Calibri"/>
                        </a:rPr>
                        <a:t>Dirençli TB tedavisi yapan merkezlerde ikinci grup ilaçlarla tedavi edilir.</a:t>
                      </a:r>
                    </a:p>
                  </a:txBody>
                  <a:tcPr marL="45720" marR="45720" horzOverflow="overflow">
                    <a:lnL w="12700">
                      <a:solidFill>
                        <a:schemeClr val="accent5"/>
                      </a:solidFill>
                    </a:lnL>
                    <a:lnR w="12700">
                      <a:solidFill>
                        <a:schemeClr val="accent5"/>
                      </a:solidFill>
                    </a:lnR>
                    <a:lnT w="12700">
                      <a:solidFill>
                        <a:schemeClr val="accent5"/>
                      </a:solidFill>
                    </a:lnT>
                    <a:lnB w="12700">
                      <a:solidFill>
                        <a:schemeClr val="accent5"/>
                      </a:solidFill>
                    </a:lnB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00" name="Text Box 24"/>
          <p:cNvSpPr txBox="1"/>
          <p:nvPr/>
        </p:nvSpPr>
        <p:spPr>
          <a:xfrm>
            <a:off x="2014186" y="5718792"/>
            <a:ext cx="4601529" cy="541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6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T.C. SAĞLIK BAKANLIĞI </a:t>
            </a:r>
          </a:p>
          <a:p>
            <a:pPr algn="ctr">
              <a:defRPr sz="16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TÜBERKÜLOZ TANI VE TEDAVİ REHBERİ 2011</a:t>
            </a:r>
          </a:p>
        </p:txBody>
      </p:sp>
      <p:sp>
        <p:nvSpPr>
          <p:cNvPr id="601" name="Rectangle 26"/>
          <p:cNvSpPr txBox="1"/>
          <p:nvPr/>
        </p:nvSpPr>
        <p:spPr>
          <a:xfrm>
            <a:off x="611188" y="4941887"/>
            <a:ext cx="7993061" cy="617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*</a:t>
            </a:r>
            <a:r>
              <a:rPr b="0"/>
              <a:t>menenjit tüberkülozun toplam 9-12 ay tedavi ;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*kemik eklem tüberkülozunun toplam 9 ay tedavi  önerilmektedirler.</a:t>
            </a:r>
          </a:p>
        </p:txBody>
      </p:sp>
      <p:sp>
        <p:nvSpPr>
          <p:cNvPr id="602" name="Rectangle 2"/>
          <p:cNvSpPr txBox="1"/>
          <p:nvPr/>
        </p:nvSpPr>
        <p:spPr>
          <a:xfrm>
            <a:off x="492919" y="303213"/>
            <a:ext cx="8229601" cy="1139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 defTabSz="914400">
              <a:defRPr sz="3600" b="1">
                <a:solidFill>
                  <a:schemeClr val="accent1">
                    <a:satOff val="-4409"/>
                    <a:lumOff val="-10509"/>
                  </a:schemeClr>
                </a:solidFill>
              </a:defRPr>
            </a:lvl1pPr>
          </a:lstStyle>
          <a:p>
            <a:r>
              <a:t>Tedavi seçimi</a:t>
            </a:r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605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606" name="• Genel durumu bozuk olanlar…"/>
          <p:cNvSpPr txBox="1">
            <a:spLocks noGrp="1"/>
          </p:cNvSpPr>
          <p:nvPr>
            <p:ph type="body" idx="1"/>
          </p:nvPr>
        </p:nvSpPr>
        <p:spPr>
          <a:xfrm>
            <a:off x="1061118" y="1844675"/>
            <a:ext cx="6796726" cy="4525963"/>
          </a:xfrm>
          <a:prstGeom prst="rect">
            <a:avLst/>
          </a:prstGeom>
        </p:spPr>
        <p:txBody>
          <a:bodyPr/>
          <a:lstStyle/>
          <a:p>
            <a:pPr marL="255588" indent="-238126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• Genel durumu bozuk olanlar</a:t>
            </a:r>
          </a:p>
          <a:p>
            <a:pPr marL="255588" indent="-238126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• Menenjit tüberküloz</a:t>
            </a:r>
          </a:p>
          <a:p>
            <a:pPr marL="255588" indent="-238126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• Önemli hemoptizisi olanlar</a:t>
            </a:r>
          </a:p>
          <a:p>
            <a:pPr marL="255588" indent="-238126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• Diyabeti kontrol altına alınamayan olgular</a:t>
            </a:r>
          </a:p>
          <a:p>
            <a:pPr marL="255588" indent="-238126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• Kronik böbrek ya da kronik karaciğer hastalığı olanlar</a:t>
            </a:r>
          </a:p>
          <a:p>
            <a:pPr marL="255588" indent="-238126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• İlaç alerjisi, ilaca bağı hepatit ve diğer hastane tedavisi gereken ilaç yan etkileri olan olgular</a:t>
            </a:r>
          </a:p>
          <a:p>
            <a:pPr marL="255588" indent="-238126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• Yatış gerektiren ek hastalığı olanlar</a:t>
            </a:r>
          </a:p>
          <a:p>
            <a:pPr marL="255588" indent="-238126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• Evsizler, bakıma muhtaç durumda olanlar</a:t>
            </a:r>
          </a:p>
        </p:txBody>
      </p:sp>
      <p:sp>
        <p:nvSpPr>
          <p:cNvPr id="607" name="Rectangle 2"/>
          <p:cNvSpPr txBox="1"/>
          <p:nvPr/>
        </p:nvSpPr>
        <p:spPr>
          <a:xfrm>
            <a:off x="539750" y="549275"/>
            <a:ext cx="82296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 defTabSz="914400">
              <a:defRPr sz="3600">
                <a:solidFill>
                  <a:schemeClr val="accent1">
                    <a:satOff val="-4409"/>
                    <a:lumOff val="-10509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Hastanede yatırılması önerilen hastalar</a:t>
            </a:r>
          </a:p>
        </p:txBody>
      </p: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610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611" name="Başlangıç dönemi sonunda balgam ARB (+) ise…"/>
          <p:cNvSpPr txBox="1">
            <a:spLocks noGrp="1"/>
          </p:cNvSpPr>
          <p:nvPr>
            <p:ph type="body" idx="1"/>
          </p:nvPr>
        </p:nvSpPr>
        <p:spPr>
          <a:xfrm>
            <a:off x="818147" y="1814094"/>
            <a:ext cx="8229601" cy="4525964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Başlangıç dönemi sonunda balgam ARB (+) ise</a:t>
            </a:r>
          </a:p>
          <a:p>
            <a:pPr marL="0" indent="0">
              <a:buSzTx/>
              <a:buNone/>
            </a:pPr>
            <a:endParaRPr/>
          </a:p>
          <a:p>
            <a:pPr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Hasta ilaçlarını düzenli içmiyordur</a:t>
            </a:r>
          </a:p>
          <a:p>
            <a:pPr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Hastalık yaygındır</a:t>
            </a:r>
          </a:p>
          <a:p>
            <a:pPr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İlaç direnci söz konusu olabilir</a:t>
            </a:r>
          </a:p>
        </p:txBody>
      </p: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614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615" name="Tablo 2"/>
          <p:cNvGraphicFramePr/>
          <p:nvPr/>
        </p:nvGraphicFramePr>
        <p:xfrm>
          <a:off x="1151940" y="1559927"/>
          <a:ext cx="6842125" cy="4248152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444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7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2588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b="1">
                          <a:solidFill>
                            <a:srgbClr val="FFFFFF"/>
                          </a:solidFill>
                          <a:sym typeface="Calibri"/>
                        </a:rPr>
                        <a:t>yan etki</a:t>
                      </a:r>
                    </a:p>
                  </a:txBody>
                  <a:tcPr marL="45720" marR="45720" horzOverflow="overflow">
                    <a:lnB w="381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b="1">
                          <a:solidFill>
                            <a:srgbClr val="FFFFFF"/>
                          </a:solidFill>
                          <a:sym typeface="Calibri"/>
                        </a:rPr>
                        <a:t>ilaç</a:t>
                      </a:r>
                    </a:p>
                  </a:txBody>
                  <a:tcPr marL="45720" marR="45720" horzOverflow="overflow">
                    <a:lnB w="381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b="1">
                          <a:solidFill>
                            <a:srgbClr val="FFFFFF"/>
                          </a:solidFill>
                          <a:sym typeface="Calibri"/>
                        </a:rPr>
                        <a:t>tedavi</a:t>
                      </a:r>
                    </a:p>
                  </a:txBody>
                  <a:tcPr marL="45720" marR="45720" horzOverflow="overflow">
                    <a:lnB w="381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7075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>
                          <a:sym typeface="Calibri"/>
                        </a:rPr>
                        <a:t>Karın ağırısı, bulantı, iştahsızlık</a:t>
                      </a:r>
                    </a:p>
                  </a:txBody>
                  <a:tcPr marL="45720" marR="45720" anchor="ctr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>
                          <a:sym typeface="Calibri"/>
                        </a:rPr>
                        <a:t> Rifampisin</a:t>
                      </a:r>
                    </a:p>
                  </a:txBody>
                  <a:tcPr marL="45720" marR="45720" anchor="ctr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>
                          <a:sym typeface="Calibri"/>
                        </a:rPr>
                        <a:t>yemeklerden sonra ver</a:t>
                      </a:r>
                    </a:p>
                  </a:txBody>
                  <a:tcPr marL="45720" marR="45720" anchor="ctr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7263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>
                          <a:sym typeface="Calibri"/>
                        </a:rPr>
                        <a:t>Periferik nöropati
(ayaklarda yanma hissi)</a:t>
                      </a:r>
                    </a:p>
                  </a:txBody>
                  <a:tcPr marL="45720" marR="45720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>
                          <a:sym typeface="Calibri"/>
                        </a:rPr>
                        <a:t>İzoniazid</a:t>
                      </a:r>
                    </a:p>
                  </a:txBody>
                  <a:tcPr marL="45720" marR="45720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>
                          <a:sym typeface="Calibri"/>
                        </a:rPr>
                        <a:t>B6  vitamin(10-50 mg/gün)</a:t>
                      </a:r>
                    </a:p>
                  </a:txBody>
                  <a:tcPr marL="45720" marR="45720" anchor="ctr" horzOverflow="overflow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688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>
                          <a:sym typeface="Calibri"/>
                        </a:rPr>
                        <a:t>Artralji</a:t>
                      </a:r>
                    </a:p>
                  </a:txBody>
                  <a:tcPr marL="45720" marR="45720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>
                          <a:sym typeface="Calibri"/>
                        </a:rPr>
                        <a:t>Pirazinamid</a:t>
                      </a:r>
                    </a:p>
                  </a:txBody>
                  <a:tcPr marL="45720" marR="45720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sym typeface="Calibri"/>
                        </a:defRPr>
                      </a:pPr>
                      <a:r>
                        <a:rPr>
                          <a:latin typeface="Symbol"/>
                          <a:ea typeface="Symbol"/>
                          <a:cs typeface="Symbol"/>
                          <a:sym typeface="Symbol"/>
                        </a:rPr>
                        <a:t>± </a:t>
                      </a:r>
                      <a:r>
                        <a:t>antienflamatuar  </a:t>
                      </a:r>
                    </a:p>
                  </a:txBody>
                  <a:tcPr marL="45720" marR="45720" anchor="ctr" horzOverflow="overflow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9925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>
                          <a:sym typeface="Calibri"/>
                        </a:rPr>
                        <a:t>Ürik asit yükselmesi</a:t>
                      </a:r>
                    </a:p>
                  </a:txBody>
                  <a:tcPr marL="45720" marR="45720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sym typeface="Calibri"/>
                        </a:defRPr>
                      </a:pPr>
                      <a:r>
                        <a:t>Pirazinamid</a:t>
                      </a:r>
                    </a:p>
                  </a:txBody>
                  <a:tcPr marL="45720" marR="45720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>
                          <a:sym typeface="Calibri"/>
                        </a:rPr>
                        <a:t>antienflamatuar</a:t>
                      </a:r>
                    </a:p>
                  </a:txBody>
                  <a:tcPr marL="45720" marR="45720" anchor="ctr" horzOverflow="overflow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9925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>
                          <a:sym typeface="Calibri"/>
                        </a:rPr>
                        <a:t>Vücut sıvılarının kırmızı olması</a:t>
                      </a:r>
                    </a:p>
                  </a:txBody>
                  <a:tcPr marL="45720" marR="45720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>
                          <a:sym typeface="Calibri"/>
                        </a:rPr>
                        <a:t>Rifampisin</a:t>
                      </a:r>
                    </a:p>
                  </a:txBody>
                  <a:tcPr marL="45720" marR="45720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>
                          <a:sym typeface="Calibri"/>
                        </a:rPr>
                        <a:t>hastayı bilgilendir</a:t>
                      </a:r>
                    </a:p>
                  </a:txBody>
                  <a:tcPr marL="45720" marR="45720" anchor="ctr" horzOverflow="overflow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688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>
                          <a:sym typeface="Calibri"/>
                        </a:rPr>
                        <a:t>Grip benzeri tablo</a:t>
                      </a:r>
                    </a:p>
                  </a:txBody>
                  <a:tcPr marL="45720" marR="45720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>
                          <a:sym typeface="Calibri"/>
                        </a:rPr>
                        <a:t>Rifampisin</a:t>
                      </a:r>
                    </a:p>
                  </a:txBody>
                  <a:tcPr marL="45720" marR="4572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>
                          <a:sym typeface="Calibri"/>
                        </a:rPr>
                        <a:t>semptomatik</a:t>
                      </a:r>
                    </a:p>
                  </a:txBody>
                  <a:tcPr marL="45720" marR="45720" anchor="ctr" horzOverflow="overflow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16" name="Rectangle 1"/>
          <p:cNvSpPr txBox="1"/>
          <p:nvPr/>
        </p:nvSpPr>
        <p:spPr>
          <a:xfrm>
            <a:off x="267368" y="682709"/>
            <a:ext cx="822960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6799" tIns="46799" rIns="46799" bIns="46799" anchor="ctr">
            <a:normAutofit/>
          </a:bodyPr>
          <a:lstStyle>
            <a:lvl1pPr algn="ctr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3600" b="1">
                <a:solidFill>
                  <a:schemeClr val="accent1">
                    <a:satOff val="-4409"/>
                    <a:lumOff val="-10509"/>
                  </a:schemeClr>
                </a:solidFill>
              </a:defRPr>
            </a:lvl1pPr>
          </a:lstStyle>
          <a:p>
            <a:r>
              <a:t>Minör yan etkiler</a:t>
            </a:r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619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620" name="Tablo 1"/>
          <p:cNvGraphicFramePr/>
          <p:nvPr/>
        </p:nvGraphicFramePr>
        <p:xfrm>
          <a:off x="1116012" y="1196872"/>
          <a:ext cx="6911975" cy="4479268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579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7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4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b="1">
                          <a:solidFill>
                            <a:srgbClr val="FFFFFF"/>
                          </a:solidFill>
                          <a:sym typeface="Calibri"/>
                        </a:rPr>
                        <a:t>yan etki</a:t>
                      </a:r>
                    </a:p>
                  </a:txBody>
                  <a:tcPr marL="45714" marR="45714" marT="45714" marB="45714" horzOverflow="overflow">
                    <a:lnB w="381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b="1">
                          <a:solidFill>
                            <a:srgbClr val="FFFFFF"/>
                          </a:solidFill>
                          <a:sym typeface="Calibri"/>
                        </a:rPr>
                        <a:t>ilaç</a:t>
                      </a:r>
                    </a:p>
                  </a:txBody>
                  <a:tcPr marL="45714" marR="45714" marT="45714" marB="45714" horzOverflow="overflow">
                    <a:lnB w="381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b="1">
                          <a:solidFill>
                            <a:srgbClr val="FFFFFF"/>
                          </a:solidFill>
                          <a:sym typeface="Calibri"/>
                        </a:rPr>
                        <a:t>tedavi</a:t>
                      </a:r>
                    </a:p>
                  </a:txBody>
                  <a:tcPr marL="45714" marR="45714" marT="45714" marB="45714" horzOverflow="overflow">
                    <a:lnB w="381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>
                          <a:sym typeface="Calibri"/>
                        </a:rPr>
                        <a:t>Hipersensitivite reaksiyonları
(deri döküntüsü, ateş)</a:t>
                      </a:r>
                    </a:p>
                  </a:txBody>
                  <a:tcPr marL="45714" marR="45714" marT="45714" marB="45714" anchor="ctr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>
                          <a:sym typeface="Calibri"/>
                        </a:rPr>
                        <a:t>Streptomisin
PAS
Thiasetazon</a:t>
                      </a:r>
                    </a:p>
                  </a:txBody>
                  <a:tcPr marL="45714" marR="45714" marT="45714" marB="45714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>
                          <a:sym typeface="Calibri"/>
                        </a:rPr>
                        <a:t> İlacı kes</a:t>
                      </a:r>
                    </a:p>
                  </a:txBody>
                  <a:tcPr marL="45714" marR="45714" marT="45714" marB="45714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763">
                <a:tc>
                  <a:txBody>
                    <a:bodyPr/>
                    <a:lstStyle/>
                    <a:p>
                      <a:pPr algn="l" defTabSz="914400">
                        <a:defRPr sz="1800">
                          <a:sym typeface="Calibri"/>
                        </a:defRPr>
                      </a:pPr>
                      <a:r>
                        <a:t>Görme bozukluğu</a:t>
                      </a:r>
                    </a:p>
                  </a:txBody>
                  <a:tcPr marL="45714" marR="45714" marT="45714" marB="45714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>
                          <a:sym typeface="Calibri"/>
                        </a:rPr>
                        <a:t>Etambutol</a:t>
                      </a:r>
                    </a:p>
                  </a:txBody>
                  <a:tcPr marL="45714" marR="45714" marT="45714" marB="45714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>
                          <a:sym typeface="Calibri"/>
                        </a:rPr>
                        <a:t>İlacı kes</a:t>
                      </a:r>
                    </a:p>
                  </a:txBody>
                  <a:tcPr marL="45714" marR="45714" marT="45714" marB="45714" horzOverflow="overflow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763">
                <a:tc>
                  <a:txBody>
                    <a:bodyPr/>
                    <a:lstStyle/>
                    <a:p>
                      <a:pPr algn="l" defTabSz="914400">
                        <a:defRPr sz="1800">
                          <a:sym typeface="Calibri"/>
                        </a:defRPr>
                      </a:pPr>
                      <a:r>
                        <a:t>Hepatotoksite</a:t>
                      </a:r>
                    </a:p>
                  </a:txBody>
                  <a:tcPr marL="45714" marR="45714" marT="45714" marB="45714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>
                          <a:sym typeface="Calibri"/>
                        </a:rPr>
                        <a:t>H,R,Z</a:t>
                      </a:r>
                    </a:p>
                  </a:txBody>
                  <a:tcPr marL="45714" marR="45714" marT="45714" marB="45714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>
                          <a:sym typeface="Calibri"/>
                        </a:rPr>
                        <a:t>Tüm ilaçları kes</a:t>
                      </a:r>
                    </a:p>
                  </a:txBody>
                  <a:tcPr marL="45714" marR="45714" marT="45714" marB="45714" horzOverflow="overflow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9763">
                <a:tc>
                  <a:txBody>
                    <a:bodyPr/>
                    <a:lstStyle/>
                    <a:p>
                      <a:pPr algn="l" defTabSz="914400">
                        <a:defRPr sz="1800">
                          <a:sym typeface="Calibri"/>
                        </a:defRPr>
                      </a:pPr>
                      <a:r>
                        <a:t>Vertigo-nistagmus</a:t>
                      </a:r>
                    </a:p>
                  </a:txBody>
                  <a:tcPr marL="45714" marR="45714" marT="45714" marB="45714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>
                          <a:sym typeface="Calibri"/>
                        </a:rPr>
                        <a:t>Streptomisin</a:t>
                      </a:r>
                    </a:p>
                  </a:txBody>
                  <a:tcPr marL="45714" marR="45714" marT="45714" marB="45714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>
                          <a:sym typeface="Calibri"/>
                        </a:rPr>
                        <a:t>İlacı kes, (E) ver</a:t>
                      </a:r>
                    </a:p>
                  </a:txBody>
                  <a:tcPr marL="45714" marR="45714" marT="45714" marB="45714" horzOverflow="overflow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9763">
                <a:tc>
                  <a:txBody>
                    <a:bodyPr/>
                    <a:lstStyle/>
                    <a:p>
                      <a:pPr algn="l" defTabSz="914400">
                        <a:defRPr sz="1800">
                          <a:sym typeface="Calibri"/>
                        </a:defRPr>
                      </a:pPr>
                      <a:r>
                        <a:t>İşitme kaybı</a:t>
                      </a:r>
                    </a:p>
                  </a:txBody>
                  <a:tcPr marL="45714" marR="45714" marT="45714" marB="45714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>
                          <a:sym typeface="Calibri"/>
                        </a:rPr>
                        <a:t>Streptomisin</a:t>
                      </a:r>
                    </a:p>
                  </a:txBody>
                  <a:tcPr marL="45714" marR="45714" marT="45714" marB="45714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>
                          <a:sym typeface="Calibri"/>
                        </a:rPr>
                        <a:t>İlacı kes, (E) ver</a:t>
                      </a:r>
                    </a:p>
                  </a:txBody>
                  <a:tcPr marL="45714" marR="45714" marT="45714" marB="45714" horzOverflow="overflow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9763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>
                          <a:sym typeface="Calibri"/>
                        </a:rPr>
                        <a:t>Hemolitik anemi,
ABY, şok, purpura</a:t>
                      </a:r>
                    </a:p>
                  </a:txBody>
                  <a:tcPr marL="45714" marR="45714" marT="45714" marB="45714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>
                          <a:sym typeface="Calibri"/>
                        </a:rPr>
                        <a:t>Rifampisin</a:t>
                      </a:r>
                    </a:p>
                  </a:txBody>
                  <a:tcPr marL="45714" marR="45714" marT="45714" marB="45714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>
                          <a:sym typeface="Calibri"/>
                        </a:rPr>
                        <a:t>İlacı kes</a:t>
                      </a:r>
                    </a:p>
                  </a:txBody>
                  <a:tcPr marL="45714" marR="45714" marT="45714" marB="45714" horzOverflow="overflow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21" name="Rectangle 1"/>
          <p:cNvSpPr txBox="1"/>
          <p:nvPr/>
        </p:nvSpPr>
        <p:spPr>
          <a:xfrm>
            <a:off x="280736" y="276225"/>
            <a:ext cx="8229601" cy="1139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6799" tIns="46799" rIns="46799" bIns="46799" anchor="ctr">
            <a:normAutofit/>
          </a:bodyPr>
          <a:lstStyle>
            <a:lvl1pPr algn="ctr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3600" b="1">
                <a:solidFill>
                  <a:schemeClr val="accent1">
                    <a:satOff val="-4409"/>
                    <a:lumOff val="-10509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Majör yan etkiler</a:t>
            </a:r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624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625" name="İçerik Yer Tutucusu 3"/>
          <p:cNvGraphicFramePr/>
          <p:nvPr/>
        </p:nvGraphicFramePr>
        <p:xfrm>
          <a:off x="891924" y="1386723"/>
          <a:ext cx="7499350" cy="4229104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7499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8638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b="1">
                          <a:solidFill>
                            <a:srgbClr val="FFFFFF"/>
                          </a:solidFill>
                          <a:sym typeface="Calibri"/>
                        </a:rPr>
                        <a:t>Grup 2  Paranteral ilaçlar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638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>
                          <a:sym typeface="Calibri"/>
                        </a:rPr>
                        <a:t>Streptomisin (S), Kanamisin, Amikasin, Kapreomisin 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638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b="1">
                          <a:sym typeface="Calibri"/>
                        </a:rPr>
                        <a:t>Grup 3  Florokinolonlar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638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>
                          <a:sym typeface="Calibri"/>
                        </a:rPr>
                        <a:t>Moksifloksasin, Levofloksasin, Ofloksasin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638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b="1">
                          <a:sym typeface="Calibri"/>
                        </a:rPr>
                        <a:t>Grup 4  İkinci sıra oral ilaçlar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8638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>
                          <a:sym typeface="Calibri"/>
                        </a:rPr>
                        <a:t>Etionamid, Protionamid, Sikloserin, Terizodon, p-aminosailsilik asit (PAS)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8638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b="1">
                          <a:sym typeface="Calibri"/>
                        </a:rPr>
                        <a:t>Grup 5  Etkinliği şüpheli ilaçlar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8638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>
                          <a:sym typeface="Calibri"/>
                        </a:rPr>
                        <a:t>Klofazimin, Linezolid, Amoksisilin-Klavulonat, Tiasetazon, Klaritromisin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26" name="Başlık 1"/>
          <p:cNvSpPr txBox="1"/>
          <p:nvPr/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 defTabSz="914400">
              <a:defRPr sz="3200" b="1">
                <a:solidFill>
                  <a:schemeClr val="accent1">
                    <a:satOff val="-4409"/>
                    <a:lumOff val="-10509"/>
                  </a:schemeClr>
                </a:solidFill>
              </a:defRPr>
            </a:lvl1pPr>
          </a:lstStyle>
          <a:p>
            <a:r>
              <a:t>Diğer antitüberküloz ilaçlar</a:t>
            </a:r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629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630" name="Bedaquiline…"/>
          <p:cNvSpPr txBox="1">
            <a:spLocks noGrp="1"/>
          </p:cNvSpPr>
          <p:nvPr>
            <p:ph type="body" idx="1"/>
          </p:nvPr>
        </p:nvSpPr>
        <p:spPr>
          <a:xfrm>
            <a:off x="744955" y="2133600"/>
            <a:ext cx="8229601" cy="452596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defRPr sz="2800">
                <a:solidFill>
                  <a:srgbClr val="FF0000"/>
                </a:solidFill>
              </a:defRPr>
            </a:pPr>
            <a:r>
              <a:t>Bedaquiline</a:t>
            </a:r>
          </a:p>
          <a:p>
            <a:pPr>
              <a:spcBef>
                <a:spcPts val="600"/>
              </a:spcBef>
              <a:defRPr sz="2800">
                <a:solidFill>
                  <a:srgbClr val="0070C0"/>
                </a:solidFill>
              </a:defRPr>
            </a:pPr>
            <a:r>
              <a:t>Delamanid</a:t>
            </a:r>
          </a:p>
          <a:p>
            <a:pPr>
              <a:spcBef>
                <a:spcPts val="600"/>
              </a:spcBef>
              <a:defRPr sz="2800">
                <a:solidFill>
                  <a:srgbClr val="E028EE"/>
                </a:solidFill>
              </a:defRPr>
            </a:pPr>
            <a:r>
              <a:t>Pretomanid</a:t>
            </a:r>
          </a:p>
        </p:txBody>
      </p:sp>
      <p:sp>
        <p:nvSpPr>
          <p:cNvPr id="631" name="Başlık 1"/>
          <p:cNvSpPr txBox="1"/>
          <p:nvPr/>
        </p:nvSpPr>
        <p:spPr>
          <a:xfrm>
            <a:off x="468312" y="692150"/>
            <a:ext cx="8229601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 defTabSz="914400">
              <a:defRPr sz="4000" b="1">
                <a:solidFill>
                  <a:schemeClr val="accent1">
                    <a:satOff val="-4409"/>
                    <a:lumOff val="-10509"/>
                  </a:schemeClr>
                </a:solidFill>
              </a:defRPr>
            </a:lvl1pPr>
          </a:lstStyle>
          <a:p>
            <a:r>
              <a:t>Yeni antitüberküloz ilaçlar</a:t>
            </a:r>
          </a:p>
        </p:txBody>
      </p:sp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634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635" name="Metin kutusu 5"/>
          <p:cNvSpPr txBox="1"/>
          <p:nvPr/>
        </p:nvSpPr>
        <p:spPr>
          <a:xfrm>
            <a:off x="3017597" y="1375391"/>
            <a:ext cx="3456385" cy="1384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21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tr-TR" dirty="0" smtClean="0"/>
              <a:t>TÜSAD-GEAK üyesi</a:t>
            </a:r>
          </a:p>
          <a:p>
            <a:pPr algn="ctr"/>
            <a:r>
              <a:rPr dirty="0" err="1" smtClean="0"/>
              <a:t>Dr.Nurhan</a:t>
            </a:r>
            <a:r>
              <a:rPr dirty="0" smtClean="0"/>
              <a:t> </a:t>
            </a:r>
            <a:r>
              <a:rPr dirty="0" smtClean="0"/>
              <a:t>SARIOĞLU</a:t>
            </a:r>
            <a:endParaRPr lang="tr-TR" dirty="0" smtClean="0"/>
          </a:p>
          <a:p>
            <a:pPr algn="ctr"/>
            <a:r>
              <a:rPr lang="tr-TR" dirty="0"/>
              <a:t> </a:t>
            </a:r>
            <a:r>
              <a:rPr lang="tr-TR" dirty="0" smtClean="0"/>
              <a:t>Balıkesir Üniversitesi</a:t>
            </a:r>
          </a:p>
          <a:p>
            <a:pPr algn="ctr"/>
            <a:r>
              <a:rPr lang="tr-TR" dirty="0" smtClean="0"/>
              <a:t> Tıp Fakültesi</a:t>
            </a:r>
            <a:endParaRPr dirty="0"/>
          </a:p>
        </p:txBody>
      </p:sp>
      <p:sp>
        <p:nvSpPr>
          <p:cNvPr id="636" name="Metin kutusu 5"/>
          <p:cNvSpPr txBox="1"/>
          <p:nvPr/>
        </p:nvSpPr>
        <p:spPr>
          <a:xfrm>
            <a:off x="2979497" y="680233"/>
            <a:ext cx="3456385" cy="815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defRPr sz="2400" b="1">
                <a:solidFill>
                  <a:schemeClr val="accent1">
                    <a:satOff val="-4409"/>
                    <a:lumOff val="-10509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HAZIRLAYAN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62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İnsidans: Bir yıl içinde toplumda ortaya çıkan yeni tüberküloz hastalarının sayısı. 100 000 nüfusta hasta sayısı olarak ifade edilir."/>
          <p:cNvSpPr txBox="1">
            <a:spLocks noGrp="1"/>
          </p:cNvSpPr>
          <p:nvPr>
            <p:ph type="body" sz="half" idx="1"/>
          </p:nvPr>
        </p:nvSpPr>
        <p:spPr>
          <a:xfrm>
            <a:off x="468312" y="2971800"/>
            <a:ext cx="8229601" cy="1647825"/>
          </a:xfrm>
          <a:prstGeom prst="rect">
            <a:avLst/>
          </a:prstGeom>
        </p:spPr>
        <p:txBody>
          <a:bodyPr lIns="46799" tIns="46799" rIns="46799" bIns="46799"/>
          <a:lstStyle/>
          <a:p>
            <a:pPr marL="0" indent="18288" algn="ctr">
              <a:spcBef>
                <a:spcPts val="600"/>
              </a:spcBef>
              <a:buSzTx/>
              <a:buNone/>
              <a:tabLst>
                <a:tab pos="444500" algn="l"/>
                <a:tab pos="889000" algn="l"/>
                <a:tab pos="13335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276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21700" algn="l"/>
                <a:tab pos="8978900" algn="l"/>
              </a:tabLst>
              <a:defRPr sz="2400" b="1">
                <a:latin typeface="Arial"/>
                <a:ea typeface="Arial"/>
                <a:cs typeface="Arial"/>
                <a:sym typeface="Arial"/>
              </a:defRPr>
            </a:pPr>
            <a:r>
              <a:t>İnsidans:</a:t>
            </a:r>
            <a:r>
              <a:rPr b="0"/>
              <a:t> Bir yıl içinde toplumda ortaya çıkan yeni tüberküloz hastalarının sayısı. 100 000 nüfusta hasta sayısı olarak ifade edilir.</a:t>
            </a:r>
          </a:p>
        </p:txBody>
      </p:sp>
      <p:sp>
        <p:nvSpPr>
          <p:cNvPr id="164" name="Rectangle 4"/>
          <p:cNvSpPr txBox="1"/>
          <p:nvPr/>
        </p:nvSpPr>
        <p:spPr>
          <a:xfrm>
            <a:off x="971549" y="5311012"/>
            <a:ext cx="7121067" cy="50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6799" tIns="46799" rIns="46799" bIns="46799" anchor="ctr">
            <a:spAutoFit/>
          </a:bodyPr>
          <a:lstStyle/>
          <a:p>
            <a: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400" i="1">
                <a:latin typeface="Garamond"/>
                <a:ea typeface="Garamond"/>
                <a:cs typeface="Garamond"/>
                <a:sym typeface="Garamond"/>
              </a:defRPr>
            </a:pPr>
            <a:r>
              <a:t>Clancy L,Rieder HL,Enarson DA, Spinachi S.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400" i="1">
                <a:latin typeface="Garamond"/>
                <a:ea typeface="Garamond"/>
                <a:cs typeface="Garamond"/>
                <a:sym typeface="Garamond"/>
              </a:defRPr>
            </a:pPr>
            <a:r>
              <a:t>Tuberculosis elimination in the countries of Europe and other industrialized countries. Eur Respir J 1991;4:1288-12 </a:t>
            </a:r>
          </a:p>
        </p:txBody>
      </p:sp>
      <p:sp>
        <p:nvSpPr>
          <p:cNvPr id="165" name="Rectangle 1"/>
          <p:cNvSpPr txBox="1"/>
          <p:nvPr/>
        </p:nvSpPr>
        <p:spPr>
          <a:xfrm>
            <a:off x="457200" y="1217612"/>
            <a:ext cx="8229600" cy="525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6799" tIns="46799" rIns="46799" bIns="46799" anchor="ctr">
            <a:normAutofit/>
          </a:bodyPr>
          <a:lstStyle/>
          <a:p>
            <a:pPr algn="ctr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800" b="1">
                <a:solidFill>
                  <a:schemeClr val="accent1">
                    <a:satOff val="-4409"/>
                    <a:lumOff val="-1050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Tüberküloz kontrolünde epidemiyolojik tanımlar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68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9137" y="733425"/>
            <a:ext cx="7705726" cy="49339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72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Dikdörtgen"/>
          <p:cNvSpPr/>
          <p:nvPr/>
        </p:nvSpPr>
        <p:spPr>
          <a:xfrm>
            <a:off x="2578100" y="1668054"/>
            <a:ext cx="4212382" cy="359653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228" name="Group 1"/>
          <p:cNvGrpSpPr/>
          <p:nvPr/>
        </p:nvGrpSpPr>
        <p:grpSpPr>
          <a:xfrm>
            <a:off x="1027086" y="921949"/>
            <a:ext cx="7089828" cy="5088742"/>
            <a:chOff x="0" y="0"/>
            <a:chExt cx="7089827" cy="5088740"/>
          </a:xfrm>
        </p:grpSpPr>
        <p:grpSp>
          <p:nvGrpSpPr>
            <p:cNvPr id="176" name="Group 2"/>
            <p:cNvGrpSpPr/>
            <p:nvPr/>
          </p:nvGrpSpPr>
          <p:grpSpPr>
            <a:xfrm>
              <a:off x="-1" y="1876424"/>
              <a:ext cx="2347967" cy="3212317"/>
              <a:chOff x="0" y="0"/>
              <a:chExt cx="2347965" cy="3212315"/>
            </a:xfrm>
          </p:grpSpPr>
          <p:sp>
            <p:nvSpPr>
              <p:cNvPr id="174" name="Freeform 3"/>
              <p:cNvSpPr/>
              <p:nvPr/>
            </p:nvSpPr>
            <p:spPr>
              <a:xfrm>
                <a:off x="-1" y="47625"/>
                <a:ext cx="1019057" cy="31646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1" h="21498" extrusionOk="0">
                    <a:moveTo>
                      <a:pt x="7786" y="1721"/>
                    </a:moveTo>
                    <a:cubicBezTo>
                      <a:pt x="7542" y="1789"/>
                      <a:pt x="6466" y="2052"/>
                      <a:pt x="6303" y="2207"/>
                    </a:cubicBezTo>
                    <a:cubicBezTo>
                      <a:pt x="6009" y="2477"/>
                      <a:pt x="5961" y="2788"/>
                      <a:pt x="5716" y="3071"/>
                    </a:cubicBezTo>
                    <a:cubicBezTo>
                      <a:pt x="5569" y="3240"/>
                      <a:pt x="5325" y="3395"/>
                      <a:pt x="5129" y="3557"/>
                    </a:cubicBezTo>
                    <a:cubicBezTo>
                      <a:pt x="4885" y="4529"/>
                      <a:pt x="4689" y="5454"/>
                      <a:pt x="3939" y="6379"/>
                    </a:cubicBezTo>
                    <a:cubicBezTo>
                      <a:pt x="3564" y="7938"/>
                      <a:pt x="3303" y="9619"/>
                      <a:pt x="1559" y="11043"/>
                    </a:cubicBezTo>
                    <a:cubicBezTo>
                      <a:pt x="1217" y="11914"/>
                      <a:pt x="679" y="12751"/>
                      <a:pt x="385" y="13621"/>
                    </a:cubicBezTo>
                    <a:cubicBezTo>
                      <a:pt x="-169" y="17084"/>
                      <a:pt x="-169" y="16065"/>
                      <a:pt x="679" y="21472"/>
                    </a:cubicBezTo>
                    <a:cubicBezTo>
                      <a:pt x="695" y="21600"/>
                      <a:pt x="809" y="21215"/>
                      <a:pt x="972" y="21107"/>
                    </a:cubicBezTo>
                    <a:cubicBezTo>
                      <a:pt x="1298" y="20884"/>
                      <a:pt x="1804" y="20709"/>
                      <a:pt x="2162" y="20493"/>
                    </a:cubicBezTo>
                    <a:cubicBezTo>
                      <a:pt x="2798" y="19676"/>
                      <a:pt x="4004" y="19237"/>
                      <a:pt x="5423" y="18650"/>
                    </a:cubicBezTo>
                    <a:cubicBezTo>
                      <a:pt x="5863" y="18468"/>
                      <a:pt x="6613" y="18488"/>
                      <a:pt x="7199" y="18407"/>
                    </a:cubicBezTo>
                    <a:cubicBezTo>
                      <a:pt x="9400" y="17469"/>
                      <a:pt x="13150" y="17651"/>
                      <a:pt x="16084" y="17543"/>
                    </a:cubicBezTo>
                    <a:cubicBezTo>
                      <a:pt x="17828" y="16834"/>
                      <a:pt x="17356" y="16315"/>
                      <a:pt x="17567" y="15215"/>
                    </a:cubicBezTo>
                    <a:cubicBezTo>
                      <a:pt x="17698" y="12987"/>
                      <a:pt x="17437" y="10874"/>
                      <a:pt x="18464" y="8714"/>
                    </a:cubicBezTo>
                    <a:cubicBezTo>
                      <a:pt x="18741" y="8134"/>
                      <a:pt x="19670" y="7391"/>
                      <a:pt x="20241" y="6872"/>
                    </a:cubicBezTo>
                    <a:cubicBezTo>
                      <a:pt x="20388" y="6736"/>
                      <a:pt x="20681" y="6635"/>
                      <a:pt x="20828" y="6500"/>
                    </a:cubicBezTo>
                    <a:cubicBezTo>
                      <a:pt x="21089" y="6264"/>
                      <a:pt x="21431" y="5765"/>
                      <a:pt x="21431" y="5765"/>
                    </a:cubicBezTo>
                    <a:cubicBezTo>
                      <a:pt x="21333" y="4577"/>
                      <a:pt x="21284" y="3395"/>
                      <a:pt x="21121" y="2207"/>
                    </a:cubicBezTo>
                    <a:cubicBezTo>
                      <a:pt x="21072" y="1877"/>
                      <a:pt x="21105" y="425"/>
                      <a:pt x="19948" y="243"/>
                    </a:cubicBezTo>
                    <a:cubicBezTo>
                      <a:pt x="19100" y="108"/>
                      <a:pt x="18138" y="115"/>
                      <a:pt x="17274" y="0"/>
                    </a:cubicBezTo>
                    <a:cubicBezTo>
                      <a:pt x="15057" y="115"/>
                      <a:pt x="13166" y="324"/>
                      <a:pt x="11047" y="614"/>
                    </a:cubicBezTo>
                    <a:cubicBezTo>
                      <a:pt x="9580" y="1019"/>
                      <a:pt x="10411" y="756"/>
                      <a:pt x="8683" y="1472"/>
                    </a:cubicBezTo>
                    <a:cubicBezTo>
                      <a:pt x="7689" y="1883"/>
                      <a:pt x="7786" y="1370"/>
                      <a:pt x="7786" y="1721"/>
                    </a:cubicBezTo>
                    <a:close/>
                  </a:path>
                </a:pathLst>
              </a:custGeom>
              <a:solidFill>
                <a:srgbClr val="FFCCCC"/>
              </a:solidFill>
              <a:ln w="936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75" name="Freeform 4"/>
              <p:cNvSpPr/>
              <p:nvPr/>
            </p:nvSpPr>
            <p:spPr>
              <a:xfrm>
                <a:off x="1216028" y="0"/>
                <a:ext cx="1131938" cy="29850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8" h="21411" extrusionOk="0">
                    <a:moveTo>
                      <a:pt x="37" y="5551"/>
                    </a:moveTo>
                    <a:cubicBezTo>
                      <a:pt x="139" y="4079"/>
                      <a:pt x="-269" y="2576"/>
                      <a:pt x="360" y="1135"/>
                    </a:cubicBezTo>
                    <a:cubicBezTo>
                      <a:pt x="513" y="799"/>
                      <a:pt x="1600" y="759"/>
                      <a:pt x="2212" y="572"/>
                    </a:cubicBezTo>
                    <a:cubicBezTo>
                      <a:pt x="3470" y="188"/>
                      <a:pt x="3368" y="188"/>
                      <a:pt x="4982" y="0"/>
                    </a:cubicBezTo>
                    <a:cubicBezTo>
                      <a:pt x="6937" y="47"/>
                      <a:pt x="8925" y="16"/>
                      <a:pt x="10862" y="141"/>
                    </a:cubicBezTo>
                    <a:cubicBezTo>
                      <a:pt x="11525" y="188"/>
                      <a:pt x="11865" y="963"/>
                      <a:pt x="12086" y="1284"/>
                    </a:cubicBezTo>
                    <a:cubicBezTo>
                      <a:pt x="12324" y="1613"/>
                      <a:pt x="12919" y="1855"/>
                      <a:pt x="13327" y="2137"/>
                    </a:cubicBezTo>
                    <a:cubicBezTo>
                      <a:pt x="16114" y="4048"/>
                      <a:pt x="12545" y="2364"/>
                      <a:pt x="14567" y="3272"/>
                    </a:cubicBezTo>
                    <a:cubicBezTo>
                      <a:pt x="14975" y="3844"/>
                      <a:pt x="15383" y="4416"/>
                      <a:pt x="15808" y="4979"/>
                    </a:cubicBezTo>
                    <a:cubicBezTo>
                      <a:pt x="16488" y="5864"/>
                      <a:pt x="16488" y="6749"/>
                      <a:pt x="17660" y="7539"/>
                    </a:cubicBezTo>
                    <a:cubicBezTo>
                      <a:pt x="18629" y="9363"/>
                      <a:pt x="19003" y="11235"/>
                      <a:pt x="17660" y="13090"/>
                    </a:cubicBezTo>
                    <a:cubicBezTo>
                      <a:pt x="17150" y="14656"/>
                      <a:pt x="17065" y="14476"/>
                      <a:pt x="17660" y="16652"/>
                    </a:cubicBezTo>
                    <a:cubicBezTo>
                      <a:pt x="17745" y="16950"/>
                      <a:pt x="18272" y="17505"/>
                      <a:pt x="18272" y="17505"/>
                    </a:cubicBezTo>
                    <a:cubicBezTo>
                      <a:pt x="18085" y="18351"/>
                      <a:pt x="17541" y="19259"/>
                      <a:pt x="18578" y="20066"/>
                    </a:cubicBezTo>
                    <a:cubicBezTo>
                      <a:pt x="19207" y="20559"/>
                      <a:pt x="20498" y="20841"/>
                      <a:pt x="21059" y="21349"/>
                    </a:cubicBezTo>
                    <a:cubicBezTo>
                      <a:pt x="21331" y="21600"/>
                      <a:pt x="20090" y="21005"/>
                      <a:pt x="19513" y="20919"/>
                    </a:cubicBezTo>
                    <a:cubicBezTo>
                      <a:pt x="18901" y="20825"/>
                      <a:pt x="18272" y="20731"/>
                      <a:pt x="17660" y="20637"/>
                    </a:cubicBezTo>
                    <a:cubicBezTo>
                      <a:pt x="16420" y="20253"/>
                      <a:pt x="15264" y="19799"/>
                      <a:pt x="13938" y="19494"/>
                    </a:cubicBezTo>
                    <a:cubicBezTo>
                      <a:pt x="11780" y="19001"/>
                      <a:pt x="8194" y="19024"/>
                      <a:pt x="5917" y="18930"/>
                    </a:cubicBezTo>
                    <a:cubicBezTo>
                      <a:pt x="6274" y="17239"/>
                      <a:pt x="7022" y="15376"/>
                      <a:pt x="5288" y="13802"/>
                    </a:cubicBezTo>
                    <a:cubicBezTo>
                      <a:pt x="5186" y="13521"/>
                      <a:pt x="5220" y="13215"/>
                      <a:pt x="4982" y="12949"/>
                    </a:cubicBezTo>
                    <a:cubicBezTo>
                      <a:pt x="4608" y="12511"/>
                      <a:pt x="3130" y="11908"/>
                      <a:pt x="2518" y="11524"/>
                    </a:cubicBezTo>
                    <a:cubicBezTo>
                      <a:pt x="1923" y="10444"/>
                      <a:pt x="1889" y="10506"/>
                      <a:pt x="1889" y="8823"/>
                    </a:cubicBezTo>
                    <a:cubicBezTo>
                      <a:pt x="1889" y="8385"/>
                      <a:pt x="1923" y="7884"/>
                      <a:pt x="2518" y="7539"/>
                    </a:cubicBezTo>
                    <a:cubicBezTo>
                      <a:pt x="2739" y="7406"/>
                      <a:pt x="3130" y="7351"/>
                      <a:pt x="3436" y="7257"/>
                    </a:cubicBezTo>
                    <a:cubicBezTo>
                      <a:pt x="3742" y="7046"/>
                      <a:pt x="4370" y="6702"/>
                      <a:pt x="4370" y="6404"/>
                    </a:cubicBezTo>
                    <a:cubicBezTo>
                      <a:pt x="4370" y="5746"/>
                      <a:pt x="3368" y="5903"/>
                      <a:pt x="2212" y="5692"/>
                    </a:cubicBezTo>
                    <a:cubicBezTo>
                      <a:pt x="479" y="5371"/>
                      <a:pt x="1549" y="5324"/>
                      <a:pt x="37" y="5551"/>
                    </a:cubicBezTo>
                    <a:close/>
                  </a:path>
                </a:pathLst>
              </a:custGeom>
              <a:solidFill>
                <a:srgbClr val="FFCCCC"/>
              </a:solidFill>
              <a:ln w="936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179" name="Group 5"/>
            <p:cNvGrpSpPr/>
            <p:nvPr/>
          </p:nvGrpSpPr>
          <p:grpSpPr>
            <a:xfrm>
              <a:off x="4741862" y="1801812"/>
              <a:ext cx="2347966" cy="3210729"/>
              <a:chOff x="0" y="0"/>
              <a:chExt cx="2347965" cy="3210728"/>
            </a:xfrm>
          </p:grpSpPr>
          <p:sp>
            <p:nvSpPr>
              <p:cNvPr id="177" name="Freeform 6"/>
              <p:cNvSpPr/>
              <p:nvPr/>
            </p:nvSpPr>
            <p:spPr>
              <a:xfrm>
                <a:off x="-1" y="46037"/>
                <a:ext cx="1019057" cy="31646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1" h="21498" extrusionOk="0">
                    <a:moveTo>
                      <a:pt x="7786" y="1721"/>
                    </a:moveTo>
                    <a:cubicBezTo>
                      <a:pt x="7542" y="1789"/>
                      <a:pt x="6466" y="2052"/>
                      <a:pt x="6303" y="2207"/>
                    </a:cubicBezTo>
                    <a:cubicBezTo>
                      <a:pt x="6009" y="2477"/>
                      <a:pt x="5961" y="2788"/>
                      <a:pt x="5716" y="3071"/>
                    </a:cubicBezTo>
                    <a:cubicBezTo>
                      <a:pt x="5569" y="3240"/>
                      <a:pt x="5325" y="3395"/>
                      <a:pt x="5129" y="3557"/>
                    </a:cubicBezTo>
                    <a:cubicBezTo>
                      <a:pt x="4885" y="4529"/>
                      <a:pt x="4689" y="5454"/>
                      <a:pt x="3939" y="6379"/>
                    </a:cubicBezTo>
                    <a:cubicBezTo>
                      <a:pt x="3564" y="7938"/>
                      <a:pt x="3303" y="9619"/>
                      <a:pt x="1559" y="11043"/>
                    </a:cubicBezTo>
                    <a:cubicBezTo>
                      <a:pt x="1217" y="11914"/>
                      <a:pt x="679" y="12751"/>
                      <a:pt x="385" y="13621"/>
                    </a:cubicBezTo>
                    <a:cubicBezTo>
                      <a:pt x="-169" y="17084"/>
                      <a:pt x="-169" y="16065"/>
                      <a:pt x="679" y="21472"/>
                    </a:cubicBezTo>
                    <a:cubicBezTo>
                      <a:pt x="695" y="21600"/>
                      <a:pt x="809" y="21215"/>
                      <a:pt x="972" y="21107"/>
                    </a:cubicBezTo>
                    <a:cubicBezTo>
                      <a:pt x="1298" y="20884"/>
                      <a:pt x="1804" y="20709"/>
                      <a:pt x="2162" y="20493"/>
                    </a:cubicBezTo>
                    <a:cubicBezTo>
                      <a:pt x="2798" y="19676"/>
                      <a:pt x="4004" y="19237"/>
                      <a:pt x="5423" y="18650"/>
                    </a:cubicBezTo>
                    <a:cubicBezTo>
                      <a:pt x="5863" y="18468"/>
                      <a:pt x="6613" y="18488"/>
                      <a:pt x="7199" y="18407"/>
                    </a:cubicBezTo>
                    <a:cubicBezTo>
                      <a:pt x="9400" y="17469"/>
                      <a:pt x="13150" y="17651"/>
                      <a:pt x="16084" y="17543"/>
                    </a:cubicBezTo>
                    <a:cubicBezTo>
                      <a:pt x="17828" y="16834"/>
                      <a:pt x="17356" y="16315"/>
                      <a:pt x="17567" y="15215"/>
                    </a:cubicBezTo>
                    <a:cubicBezTo>
                      <a:pt x="17698" y="12987"/>
                      <a:pt x="17437" y="10874"/>
                      <a:pt x="18464" y="8714"/>
                    </a:cubicBezTo>
                    <a:cubicBezTo>
                      <a:pt x="18741" y="8134"/>
                      <a:pt x="19670" y="7391"/>
                      <a:pt x="20241" y="6872"/>
                    </a:cubicBezTo>
                    <a:cubicBezTo>
                      <a:pt x="20388" y="6736"/>
                      <a:pt x="20681" y="6635"/>
                      <a:pt x="20828" y="6500"/>
                    </a:cubicBezTo>
                    <a:cubicBezTo>
                      <a:pt x="21089" y="6264"/>
                      <a:pt x="21431" y="5765"/>
                      <a:pt x="21431" y="5765"/>
                    </a:cubicBezTo>
                    <a:cubicBezTo>
                      <a:pt x="21333" y="4577"/>
                      <a:pt x="21284" y="3395"/>
                      <a:pt x="21121" y="2207"/>
                    </a:cubicBezTo>
                    <a:cubicBezTo>
                      <a:pt x="21072" y="1877"/>
                      <a:pt x="21105" y="425"/>
                      <a:pt x="19948" y="243"/>
                    </a:cubicBezTo>
                    <a:cubicBezTo>
                      <a:pt x="19100" y="108"/>
                      <a:pt x="18138" y="115"/>
                      <a:pt x="17274" y="0"/>
                    </a:cubicBezTo>
                    <a:cubicBezTo>
                      <a:pt x="15057" y="115"/>
                      <a:pt x="13166" y="324"/>
                      <a:pt x="11047" y="614"/>
                    </a:cubicBezTo>
                    <a:cubicBezTo>
                      <a:pt x="9580" y="1019"/>
                      <a:pt x="10411" y="756"/>
                      <a:pt x="8683" y="1472"/>
                    </a:cubicBezTo>
                    <a:cubicBezTo>
                      <a:pt x="7689" y="1883"/>
                      <a:pt x="7786" y="1370"/>
                      <a:pt x="7786" y="1721"/>
                    </a:cubicBezTo>
                    <a:close/>
                  </a:path>
                </a:pathLst>
              </a:custGeom>
              <a:solidFill>
                <a:srgbClr val="FFCCCC"/>
              </a:solidFill>
              <a:ln w="936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78" name="Freeform 7"/>
              <p:cNvSpPr/>
              <p:nvPr/>
            </p:nvSpPr>
            <p:spPr>
              <a:xfrm>
                <a:off x="1216028" y="0"/>
                <a:ext cx="1131938" cy="29835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8" h="21411" extrusionOk="0">
                    <a:moveTo>
                      <a:pt x="37" y="5551"/>
                    </a:moveTo>
                    <a:cubicBezTo>
                      <a:pt x="139" y="4079"/>
                      <a:pt x="-269" y="2576"/>
                      <a:pt x="360" y="1135"/>
                    </a:cubicBezTo>
                    <a:cubicBezTo>
                      <a:pt x="513" y="799"/>
                      <a:pt x="1600" y="759"/>
                      <a:pt x="2212" y="572"/>
                    </a:cubicBezTo>
                    <a:cubicBezTo>
                      <a:pt x="3470" y="188"/>
                      <a:pt x="3368" y="188"/>
                      <a:pt x="4982" y="0"/>
                    </a:cubicBezTo>
                    <a:cubicBezTo>
                      <a:pt x="6937" y="47"/>
                      <a:pt x="8925" y="16"/>
                      <a:pt x="10862" y="141"/>
                    </a:cubicBezTo>
                    <a:cubicBezTo>
                      <a:pt x="11525" y="188"/>
                      <a:pt x="11865" y="963"/>
                      <a:pt x="12086" y="1284"/>
                    </a:cubicBezTo>
                    <a:cubicBezTo>
                      <a:pt x="12324" y="1613"/>
                      <a:pt x="12919" y="1855"/>
                      <a:pt x="13327" y="2137"/>
                    </a:cubicBezTo>
                    <a:cubicBezTo>
                      <a:pt x="16114" y="4048"/>
                      <a:pt x="12545" y="2364"/>
                      <a:pt x="14567" y="3272"/>
                    </a:cubicBezTo>
                    <a:cubicBezTo>
                      <a:pt x="14975" y="3844"/>
                      <a:pt x="15383" y="4416"/>
                      <a:pt x="15808" y="4979"/>
                    </a:cubicBezTo>
                    <a:cubicBezTo>
                      <a:pt x="16488" y="5864"/>
                      <a:pt x="16488" y="6749"/>
                      <a:pt x="17660" y="7539"/>
                    </a:cubicBezTo>
                    <a:cubicBezTo>
                      <a:pt x="18629" y="9363"/>
                      <a:pt x="19003" y="11235"/>
                      <a:pt x="17660" y="13090"/>
                    </a:cubicBezTo>
                    <a:cubicBezTo>
                      <a:pt x="17150" y="14656"/>
                      <a:pt x="17065" y="14476"/>
                      <a:pt x="17660" y="16652"/>
                    </a:cubicBezTo>
                    <a:cubicBezTo>
                      <a:pt x="17745" y="16950"/>
                      <a:pt x="18272" y="17505"/>
                      <a:pt x="18272" y="17505"/>
                    </a:cubicBezTo>
                    <a:cubicBezTo>
                      <a:pt x="18085" y="18351"/>
                      <a:pt x="17541" y="19259"/>
                      <a:pt x="18578" y="20066"/>
                    </a:cubicBezTo>
                    <a:cubicBezTo>
                      <a:pt x="19207" y="20559"/>
                      <a:pt x="20498" y="20841"/>
                      <a:pt x="21059" y="21349"/>
                    </a:cubicBezTo>
                    <a:cubicBezTo>
                      <a:pt x="21331" y="21600"/>
                      <a:pt x="20090" y="21005"/>
                      <a:pt x="19513" y="20919"/>
                    </a:cubicBezTo>
                    <a:cubicBezTo>
                      <a:pt x="18901" y="20825"/>
                      <a:pt x="18272" y="20731"/>
                      <a:pt x="17660" y="20637"/>
                    </a:cubicBezTo>
                    <a:cubicBezTo>
                      <a:pt x="16420" y="20253"/>
                      <a:pt x="15264" y="19799"/>
                      <a:pt x="13938" y="19494"/>
                    </a:cubicBezTo>
                    <a:cubicBezTo>
                      <a:pt x="11780" y="19001"/>
                      <a:pt x="8194" y="19024"/>
                      <a:pt x="5917" y="18930"/>
                    </a:cubicBezTo>
                    <a:cubicBezTo>
                      <a:pt x="6274" y="17239"/>
                      <a:pt x="7022" y="15376"/>
                      <a:pt x="5288" y="13802"/>
                    </a:cubicBezTo>
                    <a:cubicBezTo>
                      <a:pt x="5186" y="13521"/>
                      <a:pt x="5220" y="13215"/>
                      <a:pt x="4982" y="12949"/>
                    </a:cubicBezTo>
                    <a:cubicBezTo>
                      <a:pt x="4608" y="12511"/>
                      <a:pt x="3130" y="11908"/>
                      <a:pt x="2518" y="11524"/>
                    </a:cubicBezTo>
                    <a:cubicBezTo>
                      <a:pt x="1923" y="10444"/>
                      <a:pt x="1889" y="10506"/>
                      <a:pt x="1889" y="8823"/>
                    </a:cubicBezTo>
                    <a:cubicBezTo>
                      <a:pt x="1889" y="8385"/>
                      <a:pt x="1923" y="7884"/>
                      <a:pt x="2518" y="7539"/>
                    </a:cubicBezTo>
                    <a:cubicBezTo>
                      <a:pt x="2739" y="7406"/>
                      <a:pt x="3130" y="7351"/>
                      <a:pt x="3436" y="7257"/>
                    </a:cubicBezTo>
                    <a:cubicBezTo>
                      <a:pt x="3742" y="7046"/>
                      <a:pt x="4370" y="6702"/>
                      <a:pt x="4370" y="6404"/>
                    </a:cubicBezTo>
                    <a:cubicBezTo>
                      <a:pt x="4370" y="5746"/>
                      <a:pt x="3368" y="5903"/>
                      <a:pt x="2212" y="5692"/>
                    </a:cubicBezTo>
                    <a:cubicBezTo>
                      <a:pt x="479" y="5371"/>
                      <a:pt x="1549" y="5324"/>
                      <a:pt x="37" y="5551"/>
                    </a:cubicBezTo>
                    <a:close/>
                  </a:path>
                </a:pathLst>
              </a:custGeom>
              <a:solidFill>
                <a:srgbClr val="FFCCCC"/>
              </a:solidFill>
              <a:ln w="936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sp>
          <p:nvSpPr>
            <p:cNvPr id="180" name="AutoShape 8"/>
            <p:cNvSpPr/>
            <p:nvPr/>
          </p:nvSpPr>
          <p:spPr>
            <a:xfrm>
              <a:off x="411042" y="2327275"/>
              <a:ext cx="349251" cy="601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lnTo>
                    <a:pt x="17242" y="12350"/>
                  </a:lnTo>
                  <a:lnTo>
                    <a:pt x="17242" y="9250"/>
                  </a:lnTo>
                  <a:close/>
                  <a:moveTo>
                    <a:pt x="18436" y="3163"/>
                  </a:moveTo>
                  <a:lnTo>
                    <a:pt x="16451" y="7341"/>
                  </a:lnTo>
                  <a:lnTo>
                    <a:pt x="14259" y="5149"/>
                  </a:lnTo>
                  <a:close/>
                  <a:moveTo>
                    <a:pt x="10800" y="0"/>
                  </a:moveTo>
                  <a:lnTo>
                    <a:pt x="12350" y="4358"/>
                  </a:lnTo>
                  <a:lnTo>
                    <a:pt x="9250" y="4358"/>
                  </a:lnTo>
                  <a:close/>
                  <a:moveTo>
                    <a:pt x="3163" y="3163"/>
                  </a:moveTo>
                  <a:lnTo>
                    <a:pt x="7341" y="5149"/>
                  </a:lnTo>
                  <a:lnTo>
                    <a:pt x="5149" y="7341"/>
                  </a:lnTo>
                  <a:close/>
                  <a:moveTo>
                    <a:pt x="0" y="10800"/>
                  </a:moveTo>
                  <a:lnTo>
                    <a:pt x="4358" y="9250"/>
                  </a:lnTo>
                  <a:lnTo>
                    <a:pt x="4358" y="12350"/>
                  </a:lnTo>
                  <a:close/>
                  <a:moveTo>
                    <a:pt x="3163" y="18436"/>
                  </a:moveTo>
                  <a:lnTo>
                    <a:pt x="5149" y="14259"/>
                  </a:lnTo>
                  <a:lnTo>
                    <a:pt x="7341" y="16451"/>
                  </a:lnTo>
                  <a:close/>
                  <a:moveTo>
                    <a:pt x="10800" y="21600"/>
                  </a:moveTo>
                  <a:lnTo>
                    <a:pt x="9250" y="17242"/>
                  </a:lnTo>
                  <a:lnTo>
                    <a:pt x="12350" y="17242"/>
                  </a:lnTo>
                  <a:close/>
                  <a:moveTo>
                    <a:pt x="18436" y="18436"/>
                  </a:moveTo>
                  <a:lnTo>
                    <a:pt x="14259" y="16451"/>
                  </a:lnTo>
                  <a:lnTo>
                    <a:pt x="16451" y="14259"/>
                  </a:lnTo>
                  <a:close/>
                  <a:moveTo>
                    <a:pt x="5400" y="10800"/>
                  </a:moveTo>
                  <a:cubicBezTo>
                    <a:pt x="5400" y="7818"/>
                    <a:pt x="7818" y="5400"/>
                    <a:pt x="10800" y="5400"/>
                  </a:cubicBezTo>
                  <a:cubicBezTo>
                    <a:pt x="13782" y="5400"/>
                    <a:pt x="16200" y="7818"/>
                    <a:pt x="16200" y="10800"/>
                  </a:cubicBezTo>
                  <a:cubicBezTo>
                    <a:pt x="16200" y="13782"/>
                    <a:pt x="13782" y="16200"/>
                    <a:pt x="10800" y="16200"/>
                  </a:cubicBezTo>
                  <a:cubicBezTo>
                    <a:pt x="7818" y="16200"/>
                    <a:pt x="5400" y="13782"/>
                    <a:pt x="5400" y="10800"/>
                  </a:cubicBezTo>
                  <a:close/>
                </a:path>
              </a:pathLst>
            </a:custGeom>
            <a:solidFill>
              <a:srgbClr val="CC3300"/>
            </a:solidFill>
            <a:ln w="9360" cap="flat">
              <a:solidFill>
                <a:srgbClr val="99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50000"/>
                </a:lnSpc>
                <a:defRPr>
                  <a:solidFill>
                    <a:srgbClr val="E028EE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1" name="AutoShape 9"/>
            <p:cNvSpPr/>
            <p:nvPr/>
          </p:nvSpPr>
          <p:spPr>
            <a:xfrm>
              <a:off x="1455617" y="2178050"/>
              <a:ext cx="349251" cy="600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lnTo>
                    <a:pt x="17242" y="12350"/>
                  </a:lnTo>
                  <a:lnTo>
                    <a:pt x="17242" y="9250"/>
                  </a:lnTo>
                  <a:close/>
                  <a:moveTo>
                    <a:pt x="18436" y="3163"/>
                  </a:moveTo>
                  <a:lnTo>
                    <a:pt x="16451" y="7341"/>
                  </a:lnTo>
                  <a:lnTo>
                    <a:pt x="14259" y="5149"/>
                  </a:lnTo>
                  <a:close/>
                  <a:moveTo>
                    <a:pt x="10800" y="0"/>
                  </a:moveTo>
                  <a:lnTo>
                    <a:pt x="12350" y="4358"/>
                  </a:lnTo>
                  <a:lnTo>
                    <a:pt x="9250" y="4358"/>
                  </a:lnTo>
                  <a:close/>
                  <a:moveTo>
                    <a:pt x="3163" y="3163"/>
                  </a:moveTo>
                  <a:lnTo>
                    <a:pt x="7341" y="5149"/>
                  </a:lnTo>
                  <a:lnTo>
                    <a:pt x="5149" y="7341"/>
                  </a:lnTo>
                  <a:close/>
                  <a:moveTo>
                    <a:pt x="0" y="10800"/>
                  </a:moveTo>
                  <a:lnTo>
                    <a:pt x="4358" y="9250"/>
                  </a:lnTo>
                  <a:lnTo>
                    <a:pt x="4358" y="12350"/>
                  </a:lnTo>
                  <a:close/>
                  <a:moveTo>
                    <a:pt x="3163" y="18436"/>
                  </a:moveTo>
                  <a:lnTo>
                    <a:pt x="5149" y="14259"/>
                  </a:lnTo>
                  <a:lnTo>
                    <a:pt x="7341" y="16451"/>
                  </a:lnTo>
                  <a:close/>
                  <a:moveTo>
                    <a:pt x="10800" y="21600"/>
                  </a:moveTo>
                  <a:lnTo>
                    <a:pt x="9250" y="17242"/>
                  </a:lnTo>
                  <a:lnTo>
                    <a:pt x="12350" y="17242"/>
                  </a:lnTo>
                  <a:close/>
                  <a:moveTo>
                    <a:pt x="18436" y="18436"/>
                  </a:moveTo>
                  <a:lnTo>
                    <a:pt x="14259" y="16451"/>
                  </a:lnTo>
                  <a:lnTo>
                    <a:pt x="16451" y="14259"/>
                  </a:lnTo>
                  <a:close/>
                  <a:moveTo>
                    <a:pt x="5400" y="10800"/>
                  </a:moveTo>
                  <a:cubicBezTo>
                    <a:pt x="5400" y="7818"/>
                    <a:pt x="7818" y="5400"/>
                    <a:pt x="10800" y="5400"/>
                  </a:cubicBezTo>
                  <a:cubicBezTo>
                    <a:pt x="13782" y="5400"/>
                    <a:pt x="16200" y="7818"/>
                    <a:pt x="16200" y="10800"/>
                  </a:cubicBezTo>
                  <a:cubicBezTo>
                    <a:pt x="16200" y="13782"/>
                    <a:pt x="13782" y="16200"/>
                    <a:pt x="10800" y="16200"/>
                  </a:cubicBezTo>
                  <a:cubicBezTo>
                    <a:pt x="7818" y="16200"/>
                    <a:pt x="5400" y="13782"/>
                    <a:pt x="5400" y="10800"/>
                  </a:cubicBezTo>
                  <a:close/>
                </a:path>
              </a:pathLst>
            </a:custGeom>
            <a:solidFill>
              <a:srgbClr val="CC3300"/>
            </a:solidFill>
            <a:ln w="9360" cap="flat">
              <a:solidFill>
                <a:srgbClr val="99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50000"/>
                </a:lnSpc>
                <a:defRPr>
                  <a:solidFill>
                    <a:srgbClr val="E028EE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2" name="AutoShape 10"/>
            <p:cNvSpPr/>
            <p:nvPr/>
          </p:nvSpPr>
          <p:spPr>
            <a:xfrm>
              <a:off x="688855" y="1050925"/>
              <a:ext cx="139701" cy="300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5800"/>
                  </a:moveTo>
                  <a:lnTo>
                    <a:pt x="14522" y="0"/>
                  </a:lnTo>
                  <a:lnTo>
                    <a:pt x="14155" y="5325"/>
                  </a:lnTo>
                  <a:lnTo>
                    <a:pt x="18380" y="4457"/>
                  </a:lnTo>
                  <a:lnTo>
                    <a:pt x="16702" y="7315"/>
                  </a:lnTo>
                  <a:lnTo>
                    <a:pt x="21097" y="8137"/>
                  </a:lnTo>
                  <a:lnTo>
                    <a:pt x="17607" y="10475"/>
                  </a:lnTo>
                  <a:lnTo>
                    <a:pt x="21600" y="13290"/>
                  </a:lnTo>
                  <a:lnTo>
                    <a:pt x="16837" y="12942"/>
                  </a:lnTo>
                  <a:lnTo>
                    <a:pt x="18145" y="18095"/>
                  </a:lnTo>
                  <a:lnTo>
                    <a:pt x="14020" y="14457"/>
                  </a:lnTo>
                  <a:lnTo>
                    <a:pt x="13247" y="19737"/>
                  </a:lnTo>
                  <a:lnTo>
                    <a:pt x="10532" y="14935"/>
                  </a:lnTo>
                  <a:lnTo>
                    <a:pt x="8485" y="21600"/>
                  </a:lnTo>
                  <a:lnTo>
                    <a:pt x="7715" y="15627"/>
                  </a:lnTo>
                  <a:lnTo>
                    <a:pt x="4762" y="17617"/>
                  </a:lnTo>
                  <a:lnTo>
                    <a:pt x="5667" y="13937"/>
                  </a:lnTo>
                  <a:lnTo>
                    <a:pt x="135" y="14587"/>
                  </a:lnTo>
                  <a:lnTo>
                    <a:pt x="3722" y="11775"/>
                  </a:lnTo>
                  <a:lnTo>
                    <a:pt x="0" y="8615"/>
                  </a:lnTo>
                  <a:lnTo>
                    <a:pt x="4627" y="7617"/>
                  </a:lnTo>
                  <a:lnTo>
                    <a:pt x="370" y="2295"/>
                  </a:lnTo>
                  <a:lnTo>
                    <a:pt x="7312" y="6320"/>
                  </a:lnTo>
                  <a:lnTo>
                    <a:pt x="8352" y="2295"/>
                  </a:lnTo>
                  <a:close/>
                </a:path>
              </a:pathLst>
            </a:custGeom>
            <a:solidFill>
              <a:srgbClr val="CC3300"/>
            </a:solidFill>
            <a:ln w="936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50000"/>
                </a:lnSpc>
                <a:defRPr>
                  <a:solidFill>
                    <a:srgbClr val="E028EE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3" name="AutoShape 11"/>
            <p:cNvSpPr/>
            <p:nvPr/>
          </p:nvSpPr>
          <p:spPr>
            <a:xfrm>
              <a:off x="898405" y="1501775"/>
              <a:ext cx="139701" cy="300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5800"/>
                  </a:moveTo>
                  <a:lnTo>
                    <a:pt x="14522" y="0"/>
                  </a:lnTo>
                  <a:lnTo>
                    <a:pt x="14155" y="5325"/>
                  </a:lnTo>
                  <a:lnTo>
                    <a:pt x="18380" y="4457"/>
                  </a:lnTo>
                  <a:lnTo>
                    <a:pt x="16702" y="7315"/>
                  </a:lnTo>
                  <a:lnTo>
                    <a:pt x="21097" y="8137"/>
                  </a:lnTo>
                  <a:lnTo>
                    <a:pt x="17607" y="10475"/>
                  </a:lnTo>
                  <a:lnTo>
                    <a:pt x="21600" y="13290"/>
                  </a:lnTo>
                  <a:lnTo>
                    <a:pt x="16837" y="12942"/>
                  </a:lnTo>
                  <a:lnTo>
                    <a:pt x="18145" y="18095"/>
                  </a:lnTo>
                  <a:lnTo>
                    <a:pt x="14020" y="14457"/>
                  </a:lnTo>
                  <a:lnTo>
                    <a:pt x="13247" y="19737"/>
                  </a:lnTo>
                  <a:lnTo>
                    <a:pt x="10532" y="14935"/>
                  </a:lnTo>
                  <a:lnTo>
                    <a:pt x="8485" y="21600"/>
                  </a:lnTo>
                  <a:lnTo>
                    <a:pt x="7715" y="15627"/>
                  </a:lnTo>
                  <a:lnTo>
                    <a:pt x="4762" y="17617"/>
                  </a:lnTo>
                  <a:lnTo>
                    <a:pt x="5667" y="13937"/>
                  </a:lnTo>
                  <a:lnTo>
                    <a:pt x="135" y="14587"/>
                  </a:lnTo>
                  <a:lnTo>
                    <a:pt x="3722" y="11775"/>
                  </a:lnTo>
                  <a:lnTo>
                    <a:pt x="0" y="8615"/>
                  </a:lnTo>
                  <a:lnTo>
                    <a:pt x="4627" y="7617"/>
                  </a:lnTo>
                  <a:lnTo>
                    <a:pt x="370" y="2295"/>
                  </a:lnTo>
                  <a:lnTo>
                    <a:pt x="7312" y="6320"/>
                  </a:lnTo>
                  <a:lnTo>
                    <a:pt x="8352" y="2295"/>
                  </a:lnTo>
                  <a:close/>
                </a:path>
              </a:pathLst>
            </a:custGeom>
            <a:solidFill>
              <a:srgbClr val="CC3300"/>
            </a:solidFill>
            <a:ln w="936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50000"/>
                </a:lnSpc>
                <a:defRPr>
                  <a:solidFill>
                    <a:srgbClr val="E028EE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4" name="AutoShape 12"/>
            <p:cNvSpPr/>
            <p:nvPr/>
          </p:nvSpPr>
          <p:spPr>
            <a:xfrm>
              <a:off x="1107955" y="1201737"/>
              <a:ext cx="139701" cy="300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5800"/>
                  </a:moveTo>
                  <a:lnTo>
                    <a:pt x="14522" y="0"/>
                  </a:lnTo>
                  <a:lnTo>
                    <a:pt x="14155" y="5325"/>
                  </a:lnTo>
                  <a:lnTo>
                    <a:pt x="18380" y="4457"/>
                  </a:lnTo>
                  <a:lnTo>
                    <a:pt x="16702" y="7315"/>
                  </a:lnTo>
                  <a:lnTo>
                    <a:pt x="21097" y="8137"/>
                  </a:lnTo>
                  <a:lnTo>
                    <a:pt x="17607" y="10475"/>
                  </a:lnTo>
                  <a:lnTo>
                    <a:pt x="21600" y="13290"/>
                  </a:lnTo>
                  <a:lnTo>
                    <a:pt x="16837" y="12942"/>
                  </a:lnTo>
                  <a:lnTo>
                    <a:pt x="18145" y="18095"/>
                  </a:lnTo>
                  <a:lnTo>
                    <a:pt x="14020" y="14457"/>
                  </a:lnTo>
                  <a:lnTo>
                    <a:pt x="13247" y="19737"/>
                  </a:lnTo>
                  <a:lnTo>
                    <a:pt x="10532" y="14935"/>
                  </a:lnTo>
                  <a:lnTo>
                    <a:pt x="8485" y="21600"/>
                  </a:lnTo>
                  <a:lnTo>
                    <a:pt x="7715" y="15627"/>
                  </a:lnTo>
                  <a:lnTo>
                    <a:pt x="4762" y="17617"/>
                  </a:lnTo>
                  <a:lnTo>
                    <a:pt x="5667" y="13937"/>
                  </a:lnTo>
                  <a:lnTo>
                    <a:pt x="135" y="14587"/>
                  </a:lnTo>
                  <a:lnTo>
                    <a:pt x="3722" y="11775"/>
                  </a:lnTo>
                  <a:lnTo>
                    <a:pt x="0" y="8615"/>
                  </a:lnTo>
                  <a:lnTo>
                    <a:pt x="4627" y="7617"/>
                  </a:lnTo>
                  <a:lnTo>
                    <a:pt x="370" y="2295"/>
                  </a:lnTo>
                  <a:lnTo>
                    <a:pt x="7312" y="6320"/>
                  </a:lnTo>
                  <a:lnTo>
                    <a:pt x="8352" y="2295"/>
                  </a:lnTo>
                  <a:close/>
                </a:path>
              </a:pathLst>
            </a:custGeom>
            <a:solidFill>
              <a:srgbClr val="CC3300"/>
            </a:solidFill>
            <a:ln w="936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50000"/>
                </a:lnSpc>
                <a:defRPr>
                  <a:solidFill>
                    <a:srgbClr val="E028EE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5" name="AutoShape 13"/>
            <p:cNvSpPr/>
            <p:nvPr/>
          </p:nvSpPr>
          <p:spPr>
            <a:xfrm>
              <a:off x="758705" y="2027237"/>
              <a:ext cx="139701" cy="300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5800"/>
                  </a:moveTo>
                  <a:lnTo>
                    <a:pt x="14522" y="0"/>
                  </a:lnTo>
                  <a:lnTo>
                    <a:pt x="14155" y="5325"/>
                  </a:lnTo>
                  <a:lnTo>
                    <a:pt x="18380" y="4457"/>
                  </a:lnTo>
                  <a:lnTo>
                    <a:pt x="16702" y="7315"/>
                  </a:lnTo>
                  <a:lnTo>
                    <a:pt x="21097" y="8137"/>
                  </a:lnTo>
                  <a:lnTo>
                    <a:pt x="17607" y="10475"/>
                  </a:lnTo>
                  <a:lnTo>
                    <a:pt x="21600" y="13290"/>
                  </a:lnTo>
                  <a:lnTo>
                    <a:pt x="16837" y="12942"/>
                  </a:lnTo>
                  <a:lnTo>
                    <a:pt x="18145" y="18095"/>
                  </a:lnTo>
                  <a:lnTo>
                    <a:pt x="14020" y="14457"/>
                  </a:lnTo>
                  <a:lnTo>
                    <a:pt x="13247" y="19737"/>
                  </a:lnTo>
                  <a:lnTo>
                    <a:pt x="10532" y="14935"/>
                  </a:lnTo>
                  <a:lnTo>
                    <a:pt x="8485" y="21600"/>
                  </a:lnTo>
                  <a:lnTo>
                    <a:pt x="7715" y="15627"/>
                  </a:lnTo>
                  <a:lnTo>
                    <a:pt x="4762" y="17617"/>
                  </a:lnTo>
                  <a:lnTo>
                    <a:pt x="5667" y="13937"/>
                  </a:lnTo>
                  <a:lnTo>
                    <a:pt x="135" y="14587"/>
                  </a:lnTo>
                  <a:lnTo>
                    <a:pt x="3722" y="11775"/>
                  </a:lnTo>
                  <a:lnTo>
                    <a:pt x="0" y="8615"/>
                  </a:lnTo>
                  <a:lnTo>
                    <a:pt x="4627" y="7617"/>
                  </a:lnTo>
                  <a:lnTo>
                    <a:pt x="370" y="2295"/>
                  </a:lnTo>
                  <a:lnTo>
                    <a:pt x="7312" y="6320"/>
                  </a:lnTo>
                  <a:lnTo>
                    <a:pt x="8352" y="2295"/>
                  </a:lnTo>
                  <a:close/>
                </a:path>
              </a:pathLst>
            </a:custGeom>
            <a:solidFill>
              <a:srgbClr val="CC3300"/>
            </a:solidFill>
            <a:ln w="936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50000"/>
                </a:lnSpc>
                <a:defRPr>
                  <a:solidFill>
                    <a:srgbClr val="E028EE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6" name="AutoShape 14"/>
            <p:cNvSpPr/>
            <p:nvPr/>
          </p:nvSpPr>
          <p:spPr>
            <a:xfrm>
              <a:off x="1317505" y="1276350"/>
              <a:ext cx="69851" cy="225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5800"/>
                  </a:moveTo>
                  <a:lnTo>
                    <a:pt x="14522" y="0"/>
                  </a:lnTo>
                  <a:lnTo>
                    <a:pt x="14155" y="5325"/>
                  </a:lnTo>
                  <a:lnTo>
                    <a:pt x="18380" y="4457"/>
                  </a:lnTo>
                  <a:lnTo>
                    <a:pt x="16702" y="7315"/>
                  </a:lnTo>
                  <a:lnTo>
                    <a:pt x="21097" y="8137"/>
                  </a:lnTo>
                  <a:lnTo>
                    <a:pt x="17607" y="10475"/>
                  </a:lnTo>
                  <a:lnTo>
                    <a:pt x="21600" y="13290"/>
                  </a:lnTo>
                  <a:lnTo>
                    <a:pt x="16837" y="12942"/>
                  </a:lnTo>
                  <a:lnTo>
                    <a:pt x="18145" y="18095"/>
                  </a:lnTo>
                  <a:lnTo>
                    <a:pt x="14020" y="14457"/>
                  </a:lnTo>
                  <a:lnTo>
                    <a:pt x="13247" y="19737"/>
                  </a:lnTo>
                  <a:lnTo>
                    <a:pt x="10532" y="14935"/>
                  </a:lnTo>
                  <a:lnTo>
                    <a:pt x="8485" y="21600"/>
                  </a:lnTo>
                  <a:lnTo>
                    <a:pt x="7715" y="15627"/>
                  </a:lnTo>
                  <a:lnTo>
                    <a:pt x="4762" y="17617"/>
                  </a:lnTo>
                  <a:lnTo>
                    <a:pt x="5667" y="13937"/>
                  </a:lnTo>
                  <a:lnTo>
                    <a:pt x="135" y="14587"/>
                  </a:lnTo>
                  <a:lnTo>
                    <a:pt x="3722" y="11775"/>
                  </a:lnTo>
                  <a:lnTo>
                    <a:pt x="0" y="8615"/>
                  </a:lnTo>
                  <a:lnTo>
                    <a:pt x="4627" y="7617"/>
                  </a:lnTo>
                  <a:lnTo>
                    <a:pt x="370" y="2295"/>
                  </a:lnTo>
                  <a:lnTo>
                    <a:pt x="7312" y="6320"/>
                  </a:lnTo>
                  <a:lnTo>
                    <a:pt x="8352" y="2295"/>
                  </a:lnTo>
                  <a:close/>
                </a:path>
              </a:pathLst>
            </a:custGeom>
            <a:solidFill>
              <a:srgbClr val="CC3300"/>
            </a:solidFill>
            <a:ln w="936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50000"/>
                </a:lnSpc>
                <a:defRPr>
                  <a:solidFill>
                    <a:srgbClr val="E028EE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7" name="AutoShape 15"/>
            <p:cNvSpPr/>
            <p:nvPr/>
          </p:nvSpPr>
          <p:spPr>
            <a:xfrm>
              <a:off x="1177805" y="1652587"/>
              <a:ext cx="69851" cy="225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5800"/>
                  </a:moveTo>
                  <a:lnTo>
                    <a:pt x="14522" y="0"/>
                  </a:lnTo>
                  <a:lnTo>
                    <a:pt x="14155" y="5325"/>
                  </a:lnTo>
                  <a:lnTo>
                    <a:pt x="18380" y="4457"/>
                  </a:lnTo>
                  <a:lnTo>
                    <a:pt x="16702" y="7315"/>
                  </a:lnTo>
                  <a:lnTo>
                    <a:pt x="21097" y="8137"/>
                  </a:lnTo>
                  <a:lnTo>
                    <a:pt x="17607" y="10475"/>
                  </a:lnTo>
                  <a:lnTo>
                    <a:pt x="21600" y="13290"/>
                  </a:lnTo>
                  <a:lnTo>
                    <a:pt x="16837" y="12942"/>
                  </a:lnTo>
                  <a:lnTo>
                    <a:pt x="18145" y="18095"/>
                  </a:lnTo>
                  <a:lnTo>
                    <a:pt x="14020" y="14457"/>
                  </a:lnTo>
                  <a:lnTo>
                    <a:pt x="13247" y="19737"/>
                  </a:lnTo>
                  <a:lnTo>
                    <a:pt x="10532" y="14935"/>
                  </a:lnTo>
                  <a:lnTo>
                    <a:pt x="8485" y="21600"/>
                  </a:lnTo>
                  <a:lnTo>
                    <a:pt x="7715" y="15627"/>
                  </a:lnTo>
                  <a:lnTo>
                    <a:pt x="4762" y="17617"/>
                  </a:lnTo>
                  <a:lnTo>
                    <a:pt x="5667" y="13937"/>
                  </a:lnTo>
                  <a:lnTo>
                    <a:pt x="135" y="14587"/>
                  </a:lnTo>
                  <a:lnTo>
                    <a:pt x="3722" y="11775"/>
                  </a:lnTo>
                  <a:lnTo>
                    <a:pt x="0" y="8615"/>
                  </a:lnTo>
                  <a:lnTo>
                    <a:pt x="4627" y="7617"/>
                  </a:lnTo>
                  <a:lnTo>
                    <a:pt x="370" y="2295"/>
                  </a:lnTo>
                  <a:lnTo>
                    <a:pt x="7312" y="6320"/>
                  </a:lnTo>
                  <a:lnTo>
                    <a:pt x="8352" y="2295"/>
                  </a:lnTo>
                  <a:close/>
                </a:path>
              </a:pathLst>
            </a:custGeom>
            <a:solidFill>
              <a:srgbClr val="CC3300"/>
            </a:solidFill>
            <a:ln w="936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50000"/>
                </a:lnSpc>
                <a:defRPr>
                  <a:solidFill>
                    <a:srgbClr val="E028EE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8" name="AutoShape 16"/>
            <p:cNvSpPr/>
            <p:nvPr/>
          </p:nvSpPr>
          <p:spPr>
            <a:xfrm>
              <a:off x="1387355" y="1577975"/>
              <a:ext cx="69851" cy="225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5800"/>
                  </a:moveTo>
                  <a:lnTo>
                    <a:pt x="14522" y="0"/>
                  </a:lnTo>
                  <a:lnTo>
                    <a:pt x="14155" y="5325"/>
                  </a:lnTo>
                  <a:lnTo>
                    <a:pt x="18380" y="4457"/>
                  </a:lnTo>
                  <a:lnTo>
                    <a:pt x="16702" y="7315"/>
                  </a:lnTo>
                  <a:lnTo>
                    <a:pt x="21097" y="8137"/>
                  </a:lnTo>
                  <a:lnTo>
                    <a:pt x="17607" y="10475"/>
                  </a:lnTo>
                  <a:lnTo>
                    <a:pt x="21600" y="13290"/>
                  </a:lnTo>
                  <a:lnTo>
                    <a:pt x="16837" y="12942"/>
                  </a:lnTo>
                  <a:lnTo>
                    <a:pt x="18145" y="18095"/>
                  </a:lnTo>
                  <a:lnTo>
                    <a:pt x="14020" y="14457"/>
                  </a:lnTo>
                  <a:lnTo>
                    <a:pt x="13247" y="19737"/>
                  </a:lnTo>
                  <a:lnTo>
                    <a:pt x="10532" y="14935"/>
                  </a:lnTo>
                  <a:lnTo>
                    <a:pt x="8485" y="21600"/>
                  </a:lnTo>
                  <a:lnTo>
                    <a:pt x="7715" y="15627"/>
                  </a:lnTo>
                  <a:lnTo>
                    <a:pt x="4762" y="17617"/>
                  </a:lnTo>
                  <a:lnTo>
                    <a:pt x="5667" y="13937"/>
                  </a:lnTo>
                  <a:lnTo>
                    <a:pt x="135" y="14587"/>
                  </a:lnTo>
                  <a:lnTo>
                    <a:pt x="3722" y="11775"/>
                  </a:lnTo>
                  <a:lnTo>
                    <a:pt x="0" y="8615"/>
                  </a:lnTo>
                  <a:lnTo>
                    <a:pt x="4627" y="7617"/>
                  </a:lnTo>
                  <a:lnTo>
                    <a:pt x="370" y="2295"/>
                  </a:lnTo>
                  <a:lnTo>
                    <a:pt x="7312" y="6320"/>
                  </a:lnTo>
                  <a:lnTo>
                    <a:pt x="8352" y="2295"/>
                  </a:lnTo>
                  <a:close/>
                </a:path>
              </a:pathLst>
            </a:custGeom>
            <a:solidFill>
              <a:srgbClr val="CC3300"/>
            </a:solidFill>
            <a:ln w="936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50000"/>
                </a:lnSpc>
                <a:defRPr>
                  <a:solidFill>
                    <a:srgbClr val="E028EE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9" name="AutoShape 17"/>
            <p:cNvSpPr/>
            <p:nvPr/>
          </p:nvSpPr>
          <p:spPr>
            <a:xfrm>
              <a:off x="1038105" y="1801812"/>
              <a:ext cx="69851" cy="225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5800"/>
                  </a:moveTo>
                  <a:lnTo>
                    <a:pt x="14522" y="0"/>
                  </a:lnTo>
                  <a:lnTo>
                    <a:pt x="14155" y="5325"/>
                  </a:lnTo>
                  <a:lnTo>
                    <a:pt x="18380" y="4457"/>
                  </a:lnTo>
                  <a:lnTo>
                    <a:pt x="16702" y="7315"/>
                  </a:lnTo>
                  <a:lnTo>
                    <a:pt x="21097" y="8137"/>
                  </a:lnTo>
                  <a:lnTo>
                    <a:pt x="17607" y="10475"/>
                  </a:lnTo>
                  <a:lnTo>
                    <a:pt x="21600" y="13290"/>
                  </a:lnTo>
                  <a:lnTo>
                    <a:pt x="16837" y="12942"/>
                  </a:lnTo>
                  <a:lnTo>
                    <a:pt x="18145" y="18095"/>
                  </a:lnTo>
                  <a:lnTo>
                    <a:pt x="14020" y="14457"/>
                  </a:lnTo>
                  <a:lnTo>
                    <a:pt x="13247" y="19737"/>
                  </a:lnTo>
                  <a:lnTo>
                    <a:pt x="10532" y="14935"/>
                  </a:lnTo>
                  <a:lnTo>
                    <a:pt x="8485" y="21600"/>
                  </a:lnTo>
                  <a:lnTo>
                    <a:pt x="7715" y="15627"/>
                  </a:lnTo>
                  <a:lnTo>
                    <a:pt x="4762" y="17617"/>
                  </a:lnTo>
                  <a:lnTo>
                    <a:pt x="5667" y="13937"/>
                  </a:lnTo>
                  <a:lnTo>
                    <a:pt x="135" y="14587"/>
                  </a:lnTo>
                  <a:lnTo>
                    <a:pt x="3722" y="11775"/>
                  </a:lnTo>
                  <a:lnTo>
                    <a:pt x="0" y="8615"/>
                  </a:lnTo>
                  <a:lnTo>
                    <a:pt x="4627" y="7617"/>
                  </a:lnTo>
                  <a:lnTo>
                    <a:pt x="370" y="2295"/>
                  </a:lnTo>
                  <a:lnTo>
                    <a:pt x="7312" y="6320"/>
                  </a:lnTo>
                  <a:lnTo>
                    <a:pt x="8352" y="2295"/>
                  </a:lnTo>
                  <a:close/>
                </a:path>
              </a:pathLst>
            </a:custGeom>
            <a:solidFill>
              <a:srgbClr val="CC3300"/>
            </a:solidFill>
            <a:ln w="936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50000"/>
                </a:lnSpc>
                <a:defRPr>
                  <a:solidFill>
                    <a:srgbClr val="E028EE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0" name="AutoShape 18"/>
            <p:cNvSpPr/>
            <p:nvPr/>
          </p:nvSpPr>
          <p:spPr>
            <a:xfrm>
              <a:off x="1177805" y="1876425"/>
              <a:ext cx="69851" cy="225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5800"/>
                  </a:moveTo>
                  <a:lnTo>
                    <a:pt x="14522" y="0"/>
                  </a:lnTo>
                  <a:lnTo>
                    <a:pt x="14155" y="5325"/>
                  </a:lnTo>
                  <a:lnTo>
                    <a:pt x="18380" y="4457"/>
                  </a:lnTo>
                  <a:lnTo>
                    <a:pt x="16702" y="7315"/>
                  </a:lnTo>
                  <a:lnTo>
                    <a:pt x="21097" y="8137"/>
                  </a:lnTo>
                  <a:lnTo>
                    <a:pt x="17607" y="10475"/>
                  </a:lnTo>
                  <a:lnTo>
                    <a:pt x="21600" y="13290"/>
                  </a:lnTo>
                  <a:lnTo>
                    <a:pt x="16837" y="12942"/>
                  </a:lnTo>
                  <a:lnTo>
                    <a:pt x="18145" y="18095"/>
                  </a:lnTo>
                  <a:lnTo>
                    <a:pt x="14020" y="14457"/>
                  </a:lnTo>
                  <a:lnTo>
                    <a:pt x="13247" y="19737"/>
                  </a:lnTo>
                  <a:lnTo>
                    <a:pt x="10532" y="14935"/>
                  </a:lnTo>
                  <a:lnTo>
                    <a:pt x="8485" y="21600"/>
                  </a:lnTo>
                  <a:lnTo>
                    <a:pt x="7715" y="15627"/>
                  </a:lnTo>
                  <a:lnTo>
                    <a:pt x="4762" y="17617"/>
                  </a:lnTo>
                  <a:lnTo>
                    <a:pt x="5667" y="13937"/>
                  </a:lnTo>
                  <a:lnTo>
                    <a:pt x="135" y="14587"/>
                  </a:lnTo>
                  <a:lnTo>
                    <a:pt x="3722" y="11775"/>
                  </a:lnTo>
                  <a:lnTo>
                    <a:pt x="0" y="8615"/>
                  </a:lnTo>
                  <a:lnTo>
                    <a:pt x="4627" y="7617"/>
                  </a:lnTo>
                  <a:lnTo>
                    <a:pt x="370" y="2295"/>
                  </a:lnTo>
                  <a:lnTo>
                    <a:pt x="7312" y="6320"/>
                  </a:lnTo>
                  <a:lnTo>
                    <a:pt x="8352" y="2295"/>
                  </a:lnTo>
                  <a:close/>
                </a:path>
              </a:pathLst>
            </a:custGeom>
            <a:solidFill>
              <a:srgbClr val="CC3300"/>
            </a:solidFill>
            <a:ln w="936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50000"/>
                </a:lnSpc>
                <a:defRPr>
                  <a:solidFill>
                    <a:srgbClr val="E028EE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1" name="AutoShape 19"/>
            <p:cNvSpPr/>
            <p:nvPr/>
          </p:nvSpPr>
          <p:spPr>
            <a:xfrm>
              <a:off x="1317505" y="2101850"/>
              <a:ext cx="69851" cy="225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5800"/>
                  </a:moveTo>
                  <a:lnTo>
                    <a:pt x="14522" y="0"/>
                  </a:lnTo>
                  <a:lnTo>
                    <a:pt x="14155" y="5325"/>
                  </a:lnTo>
                  <a:lnTo>
                    <a:pt x="18380" y="4457"/>
                  </a:lnTo>
                  <a:lnTo>
                    <a:pt x="16702" y="7315"/>
                  </a:lnTo>
                  <a:lnTo>
                    <a:pt x="21097" y="8137"/>
                  </a:lnTo>
                  <a:lnTo>
                    <a:pt x="17607" y="10475"/>
                  </a:lnTo>
                  <a:lnTo>
                    <a:pt x="21600" y="13290"/>
                  </a:lnTo>
                  <a:lnTo>
                    <a:pt x="16837" y="12942"/>
                  </a:lnTo>
                  <a:lnTo>
                    <a:pt x="18145" y="18095"/>
                  </a:lnTo>
                  <a:lnTo>
                    <a:pt x="14020" y="14457"/>
                  </a:lnTo>
                  <a:lnTo>
                    <a:pt x="13247" y="19737"/>
                  </a:lnTo>
                  <a:lnTo>
                    <a:pt x="10532" y="14935"/>
                  </a:lnTo>
                  <a:lnTo>
                    <a:pt x="8485" y="21600"/>
                  </a:lnTo>
                  <a:lnTo>
                    <a:pt x="7715" y="15627"/>
                  </a:lnTo>
                  <a:lnTo>
                    <a:pt x="4762" y="17617"/>
                  </a:lnTo>
                  <a:lnTo>
                    <a:pt x="5667" y="13937"/>
                  </a:lnTo>
                  <a:lnTo>
                    <a:pt x="135" y="14587"/>
                  </a:lnTo>
                  <a:lnTo>
                    <a:pt x="3722" y="11775"/>
                  </a:lnTo>
                  <a:lnTo>
                    <a:pt x="0" y="8615"/>
                  </a:lnTo>
                  <a:lnTo>
                    <a:pt x="4627" y="7617"/>
                  </a:lnTo>
                  <a:lnTo>
                    <a:pt x="370" y="2295"/>
                  </a:lnTo>
                  <a:lnTo>
                    <a:pt x="7312" y="6320"/>
                  </a:lnTo>
                  <a:lnTo>
                    <a:pt x="8352" y="2295"/>
                  </a:lnTo>
                  <a:close/>
                </a:path>
              </a:pathLst>
            </a:custGeom>
            <a:solidFill>
              <a:srgbClr val="CC3300"/>
            </a:solidFill>
            <a:ln w="936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50000"/>
                </a:lnSpc>
                <a:defRPr>
                  <a:solidFill>
                    <a:srgbClr val="E028EE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2" name="AutoShape 20"/>
            <p:cNvSpPr/>
            <p:nvPr/>
          </p:nvSpPr>
          <p:spPr>
            <a:xfrm>
              <a:off x="1455617" y="1352550"/>
              <a:ext cx="69851" cy="225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5800"/>
                  </a:moveTo>
                  <a:lnTo>
                    <a:pt x="14522" y="0"/>
                  </a:lnTo>
                  <a:lnTo>
                    <a:pt x="14155" y="5325"/>
                  </a:lnTo>
                  <a:lnTo>
                    <a:pt x="18380" y="4457"/>
                  </a:lnTo>
                  <a:lnTo>
                    <a:pt x="16702" y="7315"/>
                  </a:lnTo>
                  <a:lnTo>
                    <a:pt x="21097" y="8137"/>
                  </a:lnTo>
                  <a:lnTo>
                    <a:pt x="17607" y="10475"/>
                  </a:lnTo>
                  <a:lnTo>
                    <a:pt x="21600" y="13290"/>
                  </a:lnTo>
                  <a:lnTo>
                    <a:pt x="16837" y="12942"/>
                  </a:lnTo>
                  <a:lnTo>
                    <a:pt x="18145" y="18095"/>
                  </a:lnTo>
                  <a:lnTo>
                    <a:pt x="14020" y="14457"/>
                  </a:lnTo>
                  <a:lnTo>
                    <a:pt x="13247" y="19737"/>
                  </a:lnTo>
                  <a:lnTo>
                    <a:pt x="10532" y="14935"/>
                  </a:lnTo>
                  <a:lnTo>
                    <a:pt x="8485" y="21600"/>
                  </a:lnTo>
                  <a:lnTo>
                    <a:pt x="7715" y="15627"/>
                  </a:lnTo>
                  <a:lnTo>
                    <a:pt x="4762" y="17617"/>
                  </a:lnTo>
                  <a:lnTo>
                    <a:pt x="5667" y="13937"/>
                  </a:lnTo>
                  <a:lnTo>
                    <a:pt x="135" y="14587"/>
                  </a:lnTo>
                  <a:lnTo>
                    <a:pt x="3722" y="11775"/>
                  </a:lnTo>
                  <a:lnTo>
                    <a:pt x="0" y="8615"/>
                  </a:lnTo>
                  <a:lnTo>
                    <a:pt x="4627" y="7617"/>
                  </a:lnTo>
                  <a:lnTo>
                    <a:pt x="370" y="2295"/>
                  </a:lnTo>
                  <a:lnTo>
                    <a:pt x="7312" y="6320"/>
                  </a:lnTo>
                  <a:lnTo>
                    <a:pt x="8352" y="2295"/>
                  </a:lnTo>
                  <a:close/>
                </a:path>
              </a:pathLst>
            </a:custGeom>
            <a:solidFill>
              <a:srgbClr val="CC3300"/>
            </a:solidFill>
            <a:ln w="936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50000"/>
                </a:lnSpc>
                <a:defRPr>
                  <a:solidFill>
                    <a:srgbClr val="E028EE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3" name="AutoShape 21"/>
            <p:cNvSpPr/>
            <p:nvPr/>
          </p:nvSpPr>
          <p:spPr>
            <a:xfrm>
              <a:off x="1595317" y="1352550"/>
              <a:ext cx="69851" cy="225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5800"/>
                  </a:moveTo>
                  <a:lnTo>
                    <a:pt x="14522" y="0"/>
                  </a:lnTo>
                  <a:lnTo>
                    <a:pt x="14155" y="5325"/>
                  </a:lnTo>
                  <a:lnTo>
                    <a:pt x="18380" y="4457"/>
                  </a:lnTo>
                  <a:lnTo>
                    <a:pt x="16702" y="7315"/>
                  </a:lnTo>
                  <a:lnTo>
                    <a:pt x="21097" y="8137"/>
                  </a:lnTo>
                  <a:lnTo>
                    <a:pt x="17607" y="10475"/>
                  </a:lnTo>
                  <a:lnTo>
                    <a:pt x="21600" y="13290"/>
                  </a:lnTo>
                  <a:lnTo>
                    <a:pt x="16837" y="12942"/>
                  </a:lnTo>
                  <a:lnTo>
                    <a:pt x="18145" y="18095"/>
                  </a:lnTo>
                  <a:lnTo>
                    <a:pt x="14020" y="14457"/>
                  </a:lnTo>
                  <a:lnTo>
                    <a:pt x="13247" y="19737"/>
                  </a:lnTo>
                  <a:lnTo>
                    <a:pt x="10532" y="14935"/>
                  </a:lnTo>
                  <a:lnTo>
                    <a:pt x="8485" y="21600"/>
                  </a:lnTo>
                  <a:lnTo>
                    <a:pt x="7715" y="15627"/>
                  </a:lnTo>
                  <a:lnTo>
                    <a:pt x="4762" y="17617"/>
                  </a:lnTo>
                  <a:lnTo>
                    <a:pt x="5667" y="13937"/>
                  </a:lnTo>
                  <a:lnTo>
                    <a:pt x="135" y="14587"/>
                  </a:lnTo>
                  <a:lnTo>
                    <a:pt x="3722" y="11775"/>
                  </a:lnTo>
                  <a:lnTo>
                    <a:pt x="0" y="8615"/>
                  </a:lnTo>
                  <a:lnTo>
                    <a:pt x="4627" y="7617"/>
                  </a:lnTo>
                  <a:lnTo>
                    <a:pt x="370" y="2295"/>
                  </a:lnTo>
                  <a:lnTo>
                    <a:pt x="7312" y="6320"/>
                  </a:lnTo>
                  <a:lnTo>
                    <a:pt x="8352" y="2295"/>
                  </a:lnTo>
                  <a:close/>
                </a:path>
              </a:pathLst>
            </a:custGeom>
            <a:solidFill>
              <a:srgbClr val="CC3300"/>
            </a:solidFill>
            <a:ln w="936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50000"/>
                </a:lnSpc>
                <a:defRPr>
                  <a:solidFill>
                    <a:srgbClr val="E028EE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4" name="AutoShape 22"/>
            <p:cNvSpPr/>
            <p:nvPr/>
          </p:nvSpPr>
          <p:spPr>
            <a:xfrm>
              <a:off x="1735017" y="1577975"/>
              <a:ext cx="69851" cy="225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5800"/>
                  </a:moveTo>
                  <a:lnTo>
                    <a:pt x="14522" y="0"/>
                  </a:lnTo>
                  <a:lnTo>
                    <a:pt x="14155" y="5325"/>
                  </a:lnTo>
                  <a:lnTo>
                    <a:pt x="18380" y="4457"/>
                  </a:lnTo>
                  <a:lnTo>
                    <a:pt x="16702" y="7315"/>
                  </a:lnTo>
                  <a:lnTo>
                    <a:pt x="21097" y="8137"/>
                  </a:lnTo>
                  <a:lnTo>
                    <a:pt x="17607" y="10475"/>
                  </a:lnTo>
                  <a:lnTo>
                    <a:pt x="21600" y="13290"/>
                  </a:lnTo>
                  <a:lnTo>
                    <a:pt x="16837" y="12942"/>
                  </a:lnTo>
                  <a:lnTo>
                    <a:pt x="18145" y="18095"/>
                  </a:lnTo>
                  <a:lnTo>
                    <a:pt x="14020" y="14457"/>
                  </a:lnTo>
                  <a:lnTo>
                    <a:pt x="13247" y="19737"/>
                  </a:lnTo>
                  <a:lnTo>
                    <a:pt x="10532" y="14935"/>
                  </a:lnTo>
                  <a:lnTo>
                    <a:pt x="8485" y="21600"/>
                  </a:lnTo>
                  <a:lnTo>
                    <a:pt x="7715" y="15627"/>
                  </a:lnTo>
                  <a:lnTo>
                    <a:pt x="4762" y="17617"/>
                  </a:lnTo>
                  <a:lnTo>
                    <a:pt x="5667" y="13937"/>
                  </a:lnTo>
                  <a:lnTo>
                    <a:pt x="135" y="14587"/>
                  </a:lnTo>
                  <a:lnTo>
                    <a:pt x="3722" y="11775"/>
                  </a:lnTo>
                  <a:lnTo>
                    <a:pt x="0" y="8615"/>
                  </a:lnTo>
                  <a:lnTo>
                    <a:pt x="4627" y="7617"/>
                  </a:lnTo>
                  <a:lnTo>
                    <a:pt x="370" y="2295"/>
                  </a:lnTo>
                  <a:lnTo>
                    <a:pt x="7312" y="6320"/>
                  </a:lnTo>
                  <a:lnTo>
                    <a:pt x="8352" y="2295"/>
                  </a:lnTo>
                  <a:close/>
                </a:path>
              </a:pathLst>
            </a:custGeom>
            <a:solidFill>
              <a:srgbClr val="CC3300"/>
            </a:solidFill>
            <a:ln w="936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50000"/>
                </a:lnSpc>
                <a:defRPr>
                  <a:solidFill>
                    <a:srgbClr val="E028EE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5" name="AutoShape 23"/>
            <p:cNvSpPr/>
            <p:nvPr/>
          </p:nvSpPr>
          <p:spPr>
            <a:xfrm>
              <a:off x="1874717" y="1276350"/>
              <a:ext cx="69851" cy="225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5800"/>
                  </a:moveTo>
                  <a:lnTo>
                    <a:pt x="14522" y="0"/>
                  </a:lnTo>
                  <a:lnTo>
                    <a:pt x="14155" y="5325"/>
                  </a:lnTo>
                  <a:lnTo>
                    <a:pt x="18380" y="4457"/>
                  </a:lnTo>
                  <a:lnTo>
                    <a:pt x="16702" y="7315"/>
                  </a:lnTo>
                  <a:lnTo>
                    <a:pt x="21097" y="8137"/>
                  </a:lnTo>
                  <a:lnTo>
                    <a:pt x="17607" y="10475"/>
                  </a:lnTo>
                  <a:lnTo>
                    <a:pt x="21600" y="13290"/>
                  </a:lnTo>
                  <a:lnTo>
                    <a:pt x="16837" y="12942"/>
                  </a:lnTo>
                  <a:lnTo>
                    <a:pt x="18145" y="18095"/>
                  </a:lnTo>
                  <a:lnTo>
                    <a:pt x="14020" y="14457"/>
                  </a:lnTo>
                  <a:lnTo>
                    <a:pt x="13247" y="19737"/>
                  </a:lnTo>
                  <a:lnTo>
                    <a:pt x="10532" y="14935"/>
                  </a:lnTo>
                  <a:lnTo>
                    <a:pt x="8485" y="21600"/>
                  </a:lnTo>
                  <a:lnTo>
                    <a:pt x="7715" y="15627"/>
                  </a:lnTo>
                  <a:lnTo>
                    <a:pt x="4762" y="17617"/>
                  </a:lnTo>
                  <a:lnTo>
                    <a:pt x="5667" y="13937"/>
                  </a:lnTo>
                  <a:lnTo>
                    <a:pt x="135" y="14587"/>
                  </a:lnTo>
                  <a:lnTo>
                    <a:pt x="3722" y="11775"/>
                  </a:lnTo>
                  <a:lnTo>
                    <a:pt x="0" y="8615"/>
                  </a:lnTo>
                  <a:lnTo>
                    <a:pt x="4627" y="7617"/>
                  </a:lnTo>
                  <a:lnTo>
                    <a:pt x="370" y="2295"/>
                  </a:lnTo>
                  <a:lnTo>
                    <a:pt x="7312" y="6320"/>
                  </a:lnTo>
                  <a:lnTo>
                    <a:pt x="8352" y="2295"/>
                  </a:lnTo>
                  <a:close/>
                </a:path>
              </a:pathLst>
            </a:custGeom>
            <a:solidFill>
              <a:srgbClr val="CC3300"/>
            </a:solidFill>
            <a:ln w="936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50000"/>
                </a:lnSpc>
                <a:defRPr>
                  <a:solidFill>
                    <a:srgbClr val="E028EE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6" name="AutoShape 24"/>
            <p:cNvSpPr/>
            <p:nvPr/>
          </p:nvSpPr>
          <p:spPr>
            <a:xfrm>
              <a:off x="1387355" y="1050925"/>
              <a:ext cx="69851" cy="225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5800"/>
                  </a:moveTo>
                  <a:lnTo>
                    <a:pt x="14522" y="0"/>
                  </a:lnTo>
                  <a:lnTo>
                    <a:pt x="14155" y="5325"/>
                  </a:lnTo>
                  <a:lnTo>
                    <a:pt x="18380" y="4457"/>
                  </a:lnTo>
                  <a:lnTo>
                    <a:pt x="16702" y="7315"/>
                  </a:lnTo>
                  <a:lnTo>
                    <a:pt x="21097" y="8137"/>
                  </a:lnTo>
                  <a:lnTo>
                    <a:pt x="17607" y="10475"/>
                  </a:lnTo>
                  <a:lnTo>
                    <a:pt x="21600" y="13290"/>
                  </a:lnTo>
                  <a:lnTo>
                    <a:pt x="16837" y="12942"/>
                  </a:lnTo>
                  <a:lnTo>
                    <a:pt x="18145" y="18095"/>
                  </a:lnTo>
                  <a:lnTo>
                    <a:pt x="14020" y="14457"/>
                  </a:lnTo>
                  <a:lnTo>
                    <a:pt x="13247" y="19737"/>
                  </a:lnTo>
                  <a:lnTo>
                    <a:pt x="10532" y="14935"/>
                  </a:lnTo>
                  <a:lnTo>
                    <a:pt x="8485" y="21600"/>
                  </a:lnTo>
                  <a:lnTo>
                    <a:pt x="7715" y="15627"/>
                  </a:lnTo>
                  <a:lnTo>
                    <a:pt x="4762" y="17617"/>
                  </a:lnTo>
                  <a:lnTo>
                    <a:pt x="5667" y="13937"/>
                  </a:lnTo>
                  <a:lnTo>
                    <a:pt x="135" y="14587"/>
                  </a:lnTo>
                  <a:lnTo>
                    <a:pt x="3722" y="11775"/>
                  </a:lnTo>
                  <a:lnTo>
                    <a:pt x="0" y="8615"/>
                  </a:lnTo>
                  <a:lnTo>
                    <a:pt x="4627" y="7617"/>
                  </a:lnTo>
                  <a:lnTo>
                    <a:pt x="370" y="2295"/>
                  </a:lnTo>
                  <a:lnTo>
                    <a:pt x="7312" y="6320"/>
                  </a:lnTo>
                  <a:lnTo>
                    <a:pt x="8352" y="2295"/>
                  </a:lnTo>
                  <a:close/>
                </a:path>
              </a:pathLst>
            </a:custGeom>
            <a:solidFill>
              <a:srgbClr val="CC3300"/>
            </a:solidFill>
            <a:ln w="936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50000"/>
                </a:lnSpc>
                <a:defRPr>
                  <a:solidFill>
                    <a:srgbClr val="E028EE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7" name="AutoShape 25"/>
            <p:cNvSpPr/>
            <p:nvPr/>
          </p:nvSpPr>
          <p:spPr>
            <a:xfrm>
              <a:off x="1595317" y="901700"/>
              <a:ext cx="69851" cy="225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5800"/>
                  </a:moveTo>
                  <a:lnTo>
                    <a:pt x="14522" y="0"/>
                  </a:lnTo>
                  <a:lnTo>
                    <a:pt x="14155" y="5325"/>
                  </a:lnTo>
                  <a:lnTo>
                    <a:pt x="18380" y="4457"/>
                  </a:lnTo>
                  <a:lnTo>
                    <a:pt x="16702" y="7315"/>
                  </a:lnTo>
                  <a:lnTo>
                    <a:pt x="21097" y="8137"/>
                  </a:lnTo>
                  <a:lnTo>
                    <a:pt x="17607" y="10475"/>
                  </a:lnTo>
                  <a:lnTo>
                    <a:pt x="21600" y="13290"/>
                  </a:lnTo>
                  <a:lnTo>
                    <a:pt x="16837" y="12942"/>
                  </a:lnTo>
                  <a:lnTo>
                    <a:pt x="18145" y="18095"/>
                  </a:lnTo>
                  <a:lnTo>
                    <a:pt x="14020" y="14457"/>
                  </a:lnTo>
                  <a:lnTo>
                    <a:pt x="13247" y="19737"/>
                  </a:lnTo>
                  <a:lnTo>
                    <a:pt x="10532" y="14935"/>
                  </a:lnTo>
                  <a:lnTo>
                    <a:pt x="8485" y="21600"/>
                  </a:lnTo>
                  <a:lnTo>
                    <a:pt x="7715" y="15627"/>
                  </a:lnTo>
                  <a:lnTo>
                    <a:pt x="4762" y="17617"/>
                  </a:lnTo>
                  <a:lnTo>
                    <a:pt x="5667" y="13937"/>
                  </a:lnTo>
                  <a:lnTo>
                    <a:pt x="135" y="14587"/>
                  </a:lnTo>
                  <a:lnTo>
                    <a:pt x="3722" y="11775"/>
                  </a:lnTo>
                  <a:lnTo>
                    <a:pt x="0" y="8615"/>
                  </a:lnTo>
                  <a:lnTo>
                    <a:pt x="4627" y="7617"/>
                  </a:lnTo>
                  <a:lnTo>
                    <a:pt x="370" y="2295"/>
                  </a:lnTo>
                  <a:lnTo>
                    <a:pt x="7312" y="6320"/>
                  </a:lnTo>
                  <a:lnTo>
                    <a:pt x="8352" y="2295"/>
                  </a:lnTo>
                  <a:close/>
                </a:path>
              </a:pathLst>
            </a:custGeom>
            <a:solidFill>
              <a:srgbClr val="CC3300"/>
            </a:solidFill>
            <a:ln w="936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50000"/>
                </a:lnSpc>
                <a:defRPr>
                  <a:solidFill>
                    <a:srgbClr val="E028EE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8" name="AutoShape 26"/>
            <p:cNvSpPr/>
            <p:nvPr/>
          </p:nvSpPr>
          <p:spPr>
            <a:xfrm>
              <a:off x="968255" y="1050925"/>
              <a:ext cx="139701" cy="300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5800"/>
                  </a:moveTo>
                  <a:lnTo>
                    <a:pt x="14522" y="0"/>
                  </a:lnTo>
                  <a:lnTo>
                    <a:pt x="14155" y="5325"/>
                  </a:lnTo>
                  <a:lnTo>
                    <a:pt x="18380" y="4457"/>
                  </a:lnTo>
                  <a:lnTo>
                    <a:pt x="16702" y="7315"/>
                  </a:lnTo>
                  <a:lnTo>
                    <a:pt x="21097" y="8137"/>
                  </a:lnTo>
                  <a:lnTo>
                    <a:pt x="17607" y="10475"/>
                  </a:lnTo>
                  <a:lnTo>
                    <a:pt x="21600" y="13290"/>
                  </a:lnTo>
                  <a:lnTo>
                    <a:pt x="16837" y="12942"/>
                  </a:lnTo>
                  <a:lnTo>
                    <a:pt x="18145" y="18095"/>
                  </a:lnTo>
                  <a:lnTo>
                    <a:pt x="14020" y="14457"/>
                  </a:lnTo>
                  <a:lnTo>
                    <a:pt x="13247" y="19737"/>
                  </a:lnTo>
                  <a:lnTo>
                    <a:pt x="10532" y="14935"/>
                  </a:lnTo>
                  <a:lnTo>
                    <a:pt x="8485" y="21600"/>
                  </a:lnTo>
                  <a:lnTo>
                    <a:pt x="7715" y="15627"/>
                  </a:lnTo>
                  <a:lnTo>
                    <a:pt x="4762" y="17617"/>
                  </a:lnTo>
                  <a:lnTo>
                    <a:pt x="5667" y="13937"/>
                  </a:lnTo>
                  <a:lnTo>
                    <a:pt x="135" y="14587"/>
                  </a:lnTo>
                  <a:lnTo>
                    <a:pt x="3722" y="11775"/>
                  </a:lnTo>
                  <a:lnTo>
                    <a:pt x="0" y="8615"/>
                  </a:lnTo>
                  <a:lnTo>
                    <a:pt x="4627" y="7617"/>
                  </a:lnTo>
                  <a:lnTo>
                    <a:pt x="370" y="2295"/>
                  </a:lnTo>
                  <a:lnTo>
                    <a:pt x="7312" y="6320"/>
                  </a:lnTo>
                  <a:lnTo>
                    <a:pt x="8352" y="2295"/>
                  </a:lnTo>
                  <a:close/>
                </a:path>
              </a:pathLst>
            </a:custGeom>
            <a:solidFill>
              <a:srgbClr val="CC3300"/>
            </a:solidFill>
            <a:ln w="936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50000"/>
                </a:lnSpc>
                <a:defRPr>
                  <a:solidFill>
                    <a:srgbClr val="E028EE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9" name="AutoShape 27"/>
            <p:cNvSpPr/>
            <p:nvPr/>
          </p:nvSpPr>
          <p:spPr>
            <a:xfrm>
              <a:off x="2014417" y="676275"/>
              <a:ext cx="139701" cy="300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5800"/>
                  </a:moveTo>
                  <a:lnTo>
                    <a:pt x="14522" y="0"/>
                  </a:lnTo>
                  <a:lnTo>
                    <a:pt x="14155" y="5325"/>
                  </a:lnTo>
                  <a:lnTo>
                    <a:pt x="18380" y="4457"/>
                  </a:lnTo>
                  <a:lnTo>
                    <a:pt x="16702" y="7315"/>
                  </a:lnTo>
                  <a:lnTo>
                    <a:pt x="21097" y="8137"/>
                  </a:lnTo>
                  <a:lnTo>
                    <a:pt x="17607" y="10475"/>
                  </a:lnTo>
                  <a:lnTo>
                    <a:pt x="21600" y="13290"/>
                  </a:lnTo>
                  <a:lnTo>
                    <a:pt x="16837" y="12942"/>
                  </a:lnTo>
                  <a:lnTo>
                    <a:pt x="18145" y="18095"/>
                  </a:lnTo>
                  <a:lnTo>
                    <a:pt x="14020" y="14457"/>
                  </a:lnTo>
                  <a:lnTo>
                    <a:pt x="13247" y="19737"/>
                  </a:lnTo>
                  <a:lnTo>
                    <a:pt x="10532" y="14935"/>
                  </a:lnTo>
                  <a:lnTo>
                    <a:pt x="8485" y="21600"/>
                  </a:lnTo>
                  <a:lnTo>
                    <a:pt x="7715" y="15627"/>
                  </a:lnTo>
                  <a:lnTo>
                    <a:pt x="4762" y="17617"/>
                  </a:lnTo>
                  <a:lnTo>
                    <a:pt x="5667" y="13937"/>
                  </a:lnTo>
                  <a:lnTo>
                    <a:pt x="135" y="14587"/>
                  </a:lnTo>
                  <a:lnTo>
                    <a:pt x="3722" y="11775"/>
                  </a:lnTo>
                  <a:lnTo>
                    <a:pt x="0" y="8615"/>
                  </a:lnTo>
                  <a:lnTo>
                    <a:pt x="4627" y="7617"/>
                  </a:lnTo>
                  <a:lnTo>
                    <a:pt x="370" y="2295"/>
                  </a:lnTo>
                  <a:lnTo>
                    <a:pt x="7312" y="6320"/>
                  </a:lnTo>
                  <a:lnTo>
                    <a:pt x="8352" y="2295"/>
                  </a:lnTo>
                  <a:close/>
                </a:path>
              </a:pathLst>
            </a:custGeom>
            <a:solidFill>
              <a:srgbClr val="CC3300"/>
            </a:solidFill>
            <a:ln w="936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50000"/>
                </a:lnSpc>
                <a:defRPr>
                  <a:solidFill>
                    <a:srgbClr val="E028EE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0" name="AutoShape 28"/>
            <p:cNvSpPr/>
            <p:nvPr/>
          </p:nvSpPr>
          <p:spPr>
            <a:xfrm>
              <a:off x="1735017" y="450850"/>
              <a:ext cx="139701" cy="300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5800"/>
                  </a:moveTo>
                  <a:lnTo>
                    <a:pt x="14522" y="0"/>
                  </a:lnTo>
                  <a:lnTo>
                    <a:pt x="14155" y="5325"/>
                  </a:lnTo>
                  <a:lnTo>
                    <a:pt x="18380" y="4457"/>
                  </a:lnTo>
                  <a:lnTo>
                    <a:pt x="16702" y="7315"/>
                  </a:lnTo>
                  <a:lnTo>
                    <a:pt x="21097" y="8137"/>
                  </a:lnTo>
                  <a:lnTo>
                    <a:pt x="17607" y="10475"/>
                  </a:lnTo>
                  <a:lnTo>
                    <a:pt x="21600" y="13290"/>
                  </a:lnTo>
                  <a:lnTo>
                    <a:pt x="16837" y="12942"/>
                  </a:lnTo>
                  <a:lnTo>
                    <a:pt x="18145" y="18095"/>
                  </a:lnTo>
                  <a:lnTo>
                    <a:pt x="14020" y="14457"/>
                  </a:lnTo>
                  <a:lnTo>
                    <a:pt x="13247" y="19737"/>
                  </a:lnTo>
                  <a:lnTo>
                    <a:pt x="10532" y="14935"/>
                  </a:lnTo>
                  <a:lnTo>
                    <a:pt x="8485" y="21600"/>
                  </a:lnTo>
                  <a:lnTo>
                    <a:pt x="7715" y="15627"/>
                  </a:lnTo>
                  <a:lnTo>
                    <a:pt x="4762" y="17617"/>
                  </a:lnTo>
                  <a:lnTo>
                    <a:pt x="5667" y="13937"/>
                  </a:lnTo>
                  <a:lnTo>
                    <a:pt x="135" y="14587"/>
                  </a:lnTo>
                  <a:lnTo>
                    <a:pt x="3722" y="11775"/>
                  </a:lnTo>
                  <a:lnTo>
                    <a:pt x="0" y="8615"/>
                  </a:lnTo>
                  <a:lnTo>
                    <a:pt x="4627" y="7617"/>
                  </a:lnTo>
                  <a:lnTo>
                    <a:pt x="370" y="2295"/>
                  </a:lnTo>
                  <a:lnTo>
                    <a:pt x="7312" y="6320"/>
                  </a:lnTo>
                  <a:lnTo>
                    <a:pt x="8352" y="2295"/>
                  </a:lnTo>
                  <a:close/>
                </a:path>
              </a:pathLst>
            </a:custGeom>
            <a:solidFill>
              <a:srgbClr val="CC3300"/>
            </a:solidFill>
            <a:ln w="936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50000"/>
                </a:lnSpc>
                <a:defRPr>
                  <a:solidFill>
                    <a:srgbClr val="E028EE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1" name="AutoShape 29"/>
            <p:cNvSpPr/>
            <p:nvPr/>
          </p:nvSpPr>
          <p:spPr>
            <a:xfrm>
              <a:off x="2433517" y="1127125"/>
              <a:ext cx="139701" cy="300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5800"/>
                  </a:moveTo>
                  <a:lnTo>
                    <a:pt x="14522" y="0"/>
                  </a:lnTo>
                  <a:lnTo>
                    <a:pt x="14155" y="5325"/>
                  </a:lnTo>
                  <a:lnTo>
                    <a:pt x="18380" y="4457"/>
                  </a:lnTo>
                  <a:lnTo>
                    <a:pt x="16702" y="7315"/>
                  </a:lnTo>
                  <a:lnTo>
                    <a:pt x="21097" y="8137"/>
                  </a:lnTo>
                  <a:lnTo>
                    <a:pt x="17607" y="10475"/>
                  </a:lnTo>
                  <a:lnTo>
                    <a:pt x="21600" y="13290"/>
                  </a:lnTo>
                  <a:lnTo>
                    <a:pt x="16837" y="12942"/>
                  </a:lnTo>
                  <a:lnTo>
                    <a:pt x="18145" y="18095"/>
                  </a:lnTo>
                  <a:lnTo>
                    <a:pt x="14020" y="14457"/>
                  </a:lnTo>
                  <a:lnTo>
                    <a:pt x="13247" y="19737"/>
                  </a:lnTo>
                  <a:lnTo>
                    <a:pt x="10532" y="14935"/>
                  </a:lnTo>
                  <a:lnTo>
                    <a:pt x="8485" y="21600"/>
                  </a:lnTo>
                  <a:lnTo>
                    <a:pt x="7715" y="15627"/>
                  </a:lnTo>
                  <a:lnTo>
                    <a:pt x="4762" y="17617"/>
                  </a:lnTo>
                  <a:lnTo>
                    <a:pt x="5667" y="13937"/>
                  </a:lnTo>
                  <a:lnTo>
                    <a:pt x="135" y="14587"/>
                  </a:lnTo>
                  <a:lnTo>
                    <a:pt x="3722" y="11775"/>
                  </a:lnTo>
                  <a:lnTo>
                    <a:pt x="0" y="8615"/>
                  </a:lnTo>
                  <a:lnTo>
                    <a:pt x="4627" y="7617"/>
                  </a:lnTo>
                  <a:lnTo>
                    <a:pt x="370" y="2295"/>
                  </a:lnTo>
                  <a:lnTo>
                    <a:pt x="7312" y="6320"/>
                  </a:lnTo>
                  <a:lnTo>
                    <a:pt x="8352" y="2295"/>
                  </a:lnTo>
                  <a:close/>
                </a:path>
              </a:pathLst>
            </a:custGeom>
            <a:solidFill>
              <a:srgbClr val="CC3300"/>
            </a:solidFill>
            <a:ln w="936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50000"/>
                </a:lnSpc>
                <a:defRPr>
                  <a:solidFill>
                    <a:srgbClr val="E028EE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2" name="AutoShape 30"/>
            <p:cNvSpPr/>
            <p:nvPr/>
          </p:nvSpPr>
          <p:spPr>
            <a:xfrm>
              <a:off x="828555" y="149225"/>
              <a:ext cx="139701" cy="300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5800"/>
                  </a:moveTo>
                  <a:lnTo>
                    <a:pt x="14522" y="0"/>
                  </a:lnTo>
                  <a:lnTo>
                    <a:pt x="14155" y="5325"/>
                  </a:lnTo>
                  <a:lnTo>
                    <a:pt x="18380" y="4457"/>
                  </a:lnTo>
                  <a:lnTo>
                    <a:pt x="16702" y="7315"/>
                  </a:lnTo>
                  <a:lnTo>
                    <a:pt x="21097" y="8137"/>
                  </a:lnTo>
                  <a:lnTo>
                    <a:pt x="17607" y="10475"/>
                  </a:lnTo>
                  <a:lnTo>
                    <a:pt x="21600" y="13290"/>
                  </a:lnTo>
                  <a:lnTo>
                    <a:pt x="16837" y="12942"/>
                  </a:lnTo>
                  <a:lnTo>
                    <a:pt x="18145" y="18095"/>
                  </a:lnTo>
                  <a:lnTo>
                    <a:pt x="14020" y="14457"/>
                  </a:lnTo>
                  <a:lnTo>
                    <a:pt x="13247" y="19737"/>
                  </a:lnTo>
                  <a:lnTo>
                    <a:pt x="10532" y="14935"/>
                  </a:lnTo>
                  <a:lnTo>
                    <a:pt x="8485" y="21600"/>
                  </a:lnTo>
                  <a:lnTo>
                    <a:pt x="7715" y="15627"/>
                  </a:lnTo>
                  <a:lnTo>
                    <a:pt x="4762" y="17617"/>
                  </a:lnTo>
                  <a:lnTo>
                    <a:pt x="5667" y="13937"/>
                  </a:lnTo>
                  <a:lnTo>
                    <a:pt x="135" y="14587"/>
                  </a:lnTo>
                  <a:lnTo>
                    <a:pt x="3722" y="11775"/>
                  </a:lnTo>
                  <a:lnTo>
                    <a:pt x="0" y="8615"/>
                  </a:lnTo>
                  <a:lnTo>
                    <a:pt x="4627" y="7617"/>
                  </a:lnTo>
                  <a:lnTo>
                    <a:pt x="370" y="2295"/>
                  </a:lnTo>
                  <a:lnTo>
                    <a:pt x="7312" y="6320"/>
                  </a:lnTo>
                  <a:lnTo>
                    <a:pt x="8352" y="2295"/>
                  </a:lnTo>
                  <a:close/>
                </a:path>
              </a:pathLst>
            </a:custGeom>
            <a:solidFill>
              <a:srgbClr val="CC3300"/>
            </a:solidFill>
            <a:ln w="936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50000"/>
                </a:lnSpc>
                <a:defRPr>
                  <a:solidFill>
                    <a:srgbClr val="E028EE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3" name="AutoShape 31"/>
            <p:cNvSpPr/>
            <p:nvPr/>
          </p:nvSpPr>
          <p:spPr>
            <a:xfrm>
              <a:off x="5779967" y="1501775"/>
              <a:ext cx="139701" cy="300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5800"/>
                  </a:moveTo>
                  <a:lnTo>
                    <a:pt x="14522" y="0"/>
                  </a:lnTo>
                  <a:lnTo>
                    <a:pt x="14155" y="5325"/>
                  </a:lnTo>
                  <a:lnTo>
                    <a:pt x="18380" y="4457"/>
                  </a:lnTo>
                  <a:lnTo>
                    <a:pt x="16702" y="7315"/>
                  </a:lnTo>
                  <a:lnTo>
                    <a:pt x="21097" y="8137"/>
                  </a:lnTo>
                  <a:lnTo>
                    <a:pt x="17607" y="10475"/>
                  </a:lnTo>
                  <a:lnTo>
                    <a:pt x="21600" y="13290"/>
                  </a:lnTo>
                  <a:lnTo>
                    <a:pt x="16837" y="12942"/>
                  </a:lnTo>
                  <a:lnTo>
                    <a:pt x="18145" y="18095"/>
                  </a:lnTo>
                  <a:lnTo>
                    <a:pt x="14020" y="14457"/>
                  </a:lnTo>
                  <a:lnTo>
                    <a:pt x="13247" y="19737"/>
                  </a:lnTo>
                  <a:lnTo>
                    <a:pt x="10532" y="14935"/>
                  </a:lnTo>
                  <a:lnTo>
                    <a:pt x="8485" y="21600"/>
                  </a:lnTo>
                  <a:lnTo>
                    <a:pt x="7715" y="15627"/>
                  </a:lnTo>
                  <a:lnTo>
                    <a:pt x="4762" y="17617"/>
                  </a:lnTo>
                  <a:lnTo>
                    <a:pt x="5667" y="13937"/>
                  </a:lnTo>
                  <a:lnTo>
                    <a:pt x="135" y="14587"/>
                  </a:lnTo>
                  <a:lnTo>
                    <a:pt x="3722" y="11775"/>
                  </a:lnTo>
                  <a:lnTo>
                    <a:pt x="0" y="8615"/>
                  </a:lnTo>
                  <a:lnTo>
                    <a:pt x="4627" y="7617"/>
                  </a:lnTo>
                  <a:lnTo>
                    <a:pt x="370" y="2295"/>
                  </a:lnTo>
                  <a:lnTo>
                    <a:pt x="7312" y="6320"/>
                  </a:lnTo>
                  <a:lnTo>
                    <a:pt x="8352" y="2295"/>
                  </a:lnTo>
                  <a:close/>
                </a:path>
              </a:pathLst>
            </a:custGeom>
            <a:solidFill>
              <a:srgbClr val="CC3300"/>
            </a:solidFill>
            <a:ln w="936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50000"/>
                </a:lnSpc>
                <a:defRPr>
                  <a:solidFill>
                    <a:srgbClr val="E028EE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4" name="AutoShape 32"/>
            <p:cNvSpPr/>
            <p:nvPr/>
          </p:nvSpPr>
          <p:spPr>
            <a:xfrm>
              <a:off x="3617792" y="676275"/>
              <a:ext cx="139701" cy="300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5800"/>
                  </a:moveTo>
                  <a:lnTo>
                    <a:pt x="14522" y="0"/>
                  </a:lnTo>
                  <a:lnTo>
                    <a:pt x="14155" y="5325"/>
                  </a:lnTo>
                  <a:lnTo>
                    <a:pt x="18380" y="4457"/>
                  </a:lnTo>
                  <a:lnTo>
                    <a:pt x="16702" y="7315"/>
                  </a:lnTo>
                  <a:lnTo>
                    <a:pt x="21097" y="8137"/>
                  </a:lnTo>
                  <a:lnTo>
                    <a:pt x="17607" y="10475"/>
                  </a:lnTo>
                  <a:lnTo>
                    <a:pt x="21600" y="13290"/>
                  </a:lnTo>
                  <a:lnTo>
                    <a:pt x="16837" y="12942"/>
                  </a:lnTo>
                  <a:lnTo>
                    <a:pt x="18145" y="18095"/>
                  </a:lnTo>
                  <a:lnTo>
                    <a:pt x="14020" y="14457"/>
                  </a:lnTo>
                  <a:lnTo>
                    <a:pt x="13247" y="19737"/>
                  </a:lnTo>
                  <a:lnTo>
                    <a:pt x="10532" y="14935"/>
                  </a:lnTo>
                  <a:lnTo>
                    <a:pt x="8485" y="21600"/>
                  </a:lnTo>
                  <a:lnTo>
                    <a:pt x="7715" y="15627"/>
                  </a:lnTo>
                  <a:lnTo>
                    <a:pt x="4762" y="17617"/>
                  </a:lnTo>
                  <a:lnTo>
                    <a:pt x="5667" y="13937"/>
                  </a:lnTo>
                  <a:lnTo>
                    <a:pt x="135" y="14587"/>
                  </a:lnTo>
                  <a:lnTo>
                    <a:pt x="3722" y="11775"/>
                  </a:lnTo>
                  <a:lnTo>
                    <a:pt x="0" y="8615"/>
                  </a:lnTo>
                  <a:lnTo>
                    <a:pt x="4627" y="7617"/>
                  </a:lnTo>
                  <a:lnTo>
                    <a:pt x="370" y="2295"/>
                  </a:lnTo>
                  <a:lnTo>
                    <a:pt x="7312" y="6320"/>
                  </a:lnTo>
                  <a:lnTo>
                    <a:pt x="8352" y="2295"/>
                  </a:lnTo>
                  <a:close/>
                </a:path>
              </a:pathLst>
            </a:custGeom>
            <a:solidFill>
              <a:srgbClr val="CC3300"/>
            </a:solidFill>
            <a:ln w="936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50000"/>
                </a:lnSpc>
                <a:defRPr>
                  <a:solidFill>
                    <a:srgbClr val="E028EE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5" name="AutoShape 33"/>
            <p:cNvSpPr/>
            <p:nvPr/>
          </p:nvSpPr>
          <p:spPr>
            <a:xfrm>
              <a:off x="3409830" y="825500"/>
              <a:ext cx="139701" cy="300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5800"/>
                  </a:moveTo>
                  <a:lnTo>
                    <a:pt x="14522" y="0"/>
                  </a:lnTo>
                  <a:lnTo>
                    <a:pt x="14155" y="5325"/>
                  </a:lnTo>
                  <a:lnTo>
                    <a:pt x="18380" y="4457"/>
                  </a:lnTo>
                  <a:lnTo>
                    <a:pt x="16702" y="7315"/>
                  </a:lnTo>
                  <a:lnTo>
                    <a:pt x="21097" y="8137"/>
                  </a:lnTo>
                  <a:lnTo>
                    <a:pt x="17607" y="10475"/>
                  </a:lnTo>
                  <a:lnTo>
                    <a:pt x="21600" y="13290"/>
                  </a:lnTo>
                  <a:lnTo>
                    <a:pt x="16837" y="12942"/>
                  </a:lnTo>
                  <a:lnTo>
                    <a:pt x="18145" y="18095"/>
                  </a:lnTo>
                  <a:lnTo>
                    <a:pt x="14020" y="14457"/>
                  </a:lnTo>
                  <a:lnTo>
                    <a:pt x="13247" y="19737"/>
                  </a:lnTo>
                  <a:lnTo>
                    <a:pt x="10532" y="14935"/>
                  </a:lnTo>
                  <a:lnTo>
                    <a:pt x="8485" y="21600"/>
                  </a:lnTo>
                  <a:lnTo>
                    <a:pt x="7715" y="15627"/>
                  </a:lnTo>
                  <a:lnTo>
                    <a:pt x="4762" y="17617"/>
                  </a:lnTo>
                  <a:lnTo>
                    <a:pt x="5667" y="13937"/>
                  </a:lnTo>
                  <a:lnTo>
                    <a:pt x="135" y="14587"/>
                  </a:lnTo>
                  <a:lnTo>
                    <a:pt x="3722" y="11775"/>
                  </a:lnTo>
                  <a:lnTo>
                    <a:pt x="0" y="8615"/>
                  </a:lnTo>
                  <a:lnTo>
                    <a:pt x="4627" y="7617"/>
                  </a:lnTo>
                  <a:lnTo>
                    <a:pt x="370" y="2295"/>
                  </a:lnTo>
                  <a:lnTo>
                    <a:pt x="7312" y="6320"/>
                  </a:lnTo>
                  <a:lnTo>
                    <a:pt x="8352" y="2295"/>
                  </a:lnTo>
                  <a:close/>
                </a:path>
              </a:pathLst>
            </a:custGeom>
            <a:solidFill>
              <a:srgbClr val="CC3300"/>
            </a:solidFill>
            <a:ln w="936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50000"/>
                </a:lnSpc>
                <a:defRPr>
                  <a:solidFill>
                    <a:srgbClr val="E028EE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6" name="AutoShape 34"/>
            <p:cNvSpPr/>
            <p:nvPr/>
          </p:nvSpPr>
          <p:spPr>
            <a:xfrm>
              <a:off x="3687642" y="901700"/>
              <a:ext cx="139701" cy="300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5800"/>
                  </a:moveTo>
                  <a:lnTo>
                    <a:pt x="14522" y="0"/>
                  </a:lnTo>
                  <a:lnTo>
                    <a:pt x="14155" y="5325"/>
                  </a:lnTo>
                  <a:lnTo>
                    <a:pt x="18380" y="4457"/>
                  </a:lnTo>
                  <a:lnTo>
                    <a:pt x="16702" y="7315"/>
                  </a:lnTo>
                  <a:lnTo>
                    <a:pt x="21097" y="8137"/>
                  </a:lnTo>
                  <a:lnTo>
                    <a:pt x="17607" y="10475"/>
                  </a:lnTo>
                  <a:lnTo>
                    <a:pt x="21600" y="13290"/>
                  </a:lnTo>
                  <a:lnTo>
                    <a:pt x="16837" y="12942"/>
                  </a:lnTo>
                  <a:lnTo>
                    <a:pt x="18145" y="18095"/>
                  </a:lnTo>
                  <a:lnTo>
                    <a:pt x="14020" y="14457"/>
                  </a:lnTo>
                  <a:lnTo>
                    <a:pt x="13247" y="19737"/>
                  </a:lnTo>
                  <a:lnTo>
                    <a:pt x="10532" y="14935"/>
                  </a:lnTo>
                  <a:lnTo>
                    <a:pt x="8485" y="21600"/>
                  </a:lnTo>
                  <a:lnTo>
                    <a:pt x="7715" y="15627"/>
                  </a:lnTo>
                  <a:lnTo>
                    <a:pt x="4762" y="17617"/>
                  </a:lnTo>
                  <a:lnTo>
                    <a:pt x="5667" y="13937"/>
                  </a:lnTo>
                  <a:lnTo>
                    <a:pt x="135" y="14587"/>
                  </a:lnTo>
                  <a:lnTo>
                    <a:pt x="3722" y="11775"/>
                  </a:lnTo>
                  <a:lnTo>
                    <a:pt x="0" y="8615"/>
                  </a:lnTo>
                  <a:lnTo>
                    <a:pt x="4627" y="7617"/>
                  </a:lnTo>
                  <a:lnTo>
                    <a:pt x="370" y="2295"/>
                  </a:lnTo>
                  <a:lnTo>
                    <a:pt x="7312" y="6320"/>
                  </a:lnTo>
                  <a:lnTo>
                    <a:pt x="8352" y="2295"/>
                  </a:lnTo>
                  <a:close/>
                </a:path>
              </a:pathLst>
            </a:custGeom>
            <a:solidFill>
              <a:srgbClr val="CC3300"/>
            </a:solidFill>
            <a:ln w="936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50000"/>
                </a:lnSpc>
                <a:defRPr>
                  <a:solidFill>
                    <a:srgbClr val="E028EE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7" name="AutoShape 35"/>
            <p:cNvSpPr/>
            <p:nvPr/>
          </p:nvSpPr>
          <p:spPr>
            <a:xfrm>
              <a:off x="3617792" y="1127125"/>
              <a:ext cx="139701" cy="300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5800"/>
                  </a:moveTo>
                  <a:lnTo>
                    <a:pt x="14522" y="0"/>
                  </a:lnTo>
                  <a:lnTo>
                    <a:pt x="14155" y="5325"/>
                  </a:lnTo>
                  <a:lnTo>
                    <a:pt x="18380" y="4457"/>
                  </a:lnTo>
                  <a:lnTo>
                    <a:pt x="16702" y="7315"/>
                  </a:lnTo>
                  <a:lnTo>
                    <a:pt x="21097" y="8137"/>
                  </a:lnTo>
                  <a:lnTo>
                    <a:pt x="17607" y="10475"/>
                  </a:lnTo>
                  <a:lnTo>
                    <a:pt x="21600" y="13290"/>
                  </a:lnTo>
                  <a:lnTo>
                    <a:pt x="16837" y="12942"/>
                  </a:lnTo>
                  <a:lnTo>
                    <a:pt x="18145" y="18095"/>
                  </a:lnTo>
                  <a:lnTo>
                    <a:pt x="14020" y="14457"/>
                  </a:lnTo>
                  <a:lnTo>
                    <a:pt x="13247" y="19737"/>
                  </a:lnTo>
                  <a:lnTo>
                    <a:pt x="10532" y="14935"/>
                  </a:lnTo>
                  <a:lnTo>
                    <a:pt x="8485" y="21600"/>
                  </a:lnTo>
                  <a:lnTo>
                    <a:pt x="7715" y="15627"/>
                  </a:lnTo>
                  <a:lnTo>
                    <a:pt x="4762" y="17617"/>
                  </a:lnTo>
                  <a:lnTo>
                    <a:pt x="5667" y="13937"/>
                  </a:lnTo>
                  <a:lnTo>
                    <a:pt x="135" y="14587"/>
                  </a:lnTo>
                  <a:lnTo>
                    <a:pt x="3722" y="11775"/>
                  </a:lnTo>
                  <a:lnTo>
                    <a:pt x="0" y="8615"/>
                  </a:lnTo>
                  <a:lnTo>
                    <a:pt x="4627" y="7617"/>
                  </a:lnTo>
                  <a:lnTo>
                    <a:pt x="370" y="2295"/>
                  </a:lnTo>
                  <a:lnTo>
                    <a:pt x="7312" y="6320"/>
                  </a:lnTo>
                  <a:lnTo>
                    <a:pt x="8352" y="2295"/>
                  </a:lnTo>
                  <a:close/>
                </a:path>
              </a:pathLst>
            </a:custGeom>
            <a:solidFill>
              <a:srgbClr val="CC3300"/>
            </a:solidFill>
            <a:ln w="936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50000"/>
                </a:lnSpc>
                <a:defRPr>
                  <a:solidFill>
                    <a:srgbClr val="E028EE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8" name="AutoShape 36"/>
            <p:cNvSpPr/>
            <p:nvPr/>
          </p:nvSpPr>
          <p:spPr>
            <a:xfrm>
              <a:off x="3409830" y="1050925"/>
              <a:ext cx="139701" cy="300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5800"/>
                  </a:moveTo>
                  <a:lnTo>
                    <a:pt x="14522" y="0"/>
                  </a:lnTo>
                  <a:lnTo>
                    <a:pt x="14155" y="5325"/>
                  </a:lnTo>
                  <a:lnTo>
                    <a:pt x="18380" y="4457"/>
                  </a:lnTo>
                  <a:lnTo>
                    <a:pt x="16702" y="7315"/>
                  </a:lnTo>
                  <a:lnTo>
                    <a:pt x="21097" y="8137"/>
                  </a:lnTo>
                  <a:lnTo>
                    <a:pt x="17607" y="10475"/>
                  </a:lnTo>
                  <a:lnTo>
                    <a:pt x="21600" y="13290"/>
                  </a:lnTo>
                  <a:lnTo>
                    <a:pt x="16837" y="12942"/>
                  </a:lnTo>
                  <a:lnTo>
                    <a:pt x="18145" y="18095"/>
                  </a:lnTo>
                  <a:lnTo>
                    <a:pt x="14020" y="14457"/>
                  </a:lnTo>
                  <a:lnTo>
                    <a:pt x="13247" y="19737"/>
                  </a:lnTo>
                  <a:lnTo>
                    <a:pt x="10532" y="14935"/>
                  </a:lnTo>
                  <a:lnTo>
                    <a:pt x="8485" y="21600"/>
                  </a:lnTo>
                  <a:lnTo>
                    <a:pt x="7715" y="15627"/>
                  </a:lnTo>
                  <a:lnTo>
                    <a:pt x="4762" y="17617"/>
                  </a:lnTo>
                  <a:lnTo>
                    <a:pt x="5667" y="13937"/>
                  </a:lnTo>
                  <a:lnTo>
                    <a:pt x="135" y="14587"/>
                  </a:lnTo>
                  <a:lnTo>
                    <a:pt x="3722" y="11775"/>
                  </a:lnTo>
                  <a:lnTo>
                    <a:pt x="0" y="8615"/>
                  </a:lnTo>
                  <a:lnTo>
                    <a:pt x="4627" y="7617"/>
                  </a:lnTo>
                  <a:lnTo>
                    <a:pt x="370" y="2295"/>
                  </a:lnTo>
                  <a:lnTo>
                    <a:pt x="7312" y="6320"/>
                  </a:lnTo>
                  <a:lnTo>
                    <a:pt x="8352" y="2295"/>
                  </a:lnTo>
                  <a:close/>
                </a:path>
              </a:pathLst>
            </a:custGeom>
            <a:solidFill>
              <a:srgbClr val="CC3300"/>
            </a:solidFill>
            <a:ln w="936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50000"/>
                </a:lnSpc>
                <a:defRPr>
                  <a:solidFill>
                    <a:srgbClr val="E028EE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9" name="AutoShape 37"/>
            <p:cNvSpPr/>
            <p:nvPr/>
          </p:nvSpPr>
          <p:spPr>
            <a:xfrm>
              <a:off x="3130430" y="825500"/>
              <a:ext cx="139701" cy="300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5800"/>
                  </a:moveTo>
                  <a:lnTo>
                    <a:pt x="14522" y="0"/>
                  </a:lnTo>
                  <a:lnTo>
                    <a:pt x="14155" y="5325"/>
                  </a:lnTo>
                  <a:lnTo>
                    <a:pt x="18380" y="4457"/>
                  </a:lnTo>
                  <a:lnTo>
                    <a:pt x="16702" y="7315"/>
                  </a:lnTo>
                  <a:lnTo>
                    <a:pt x="21097" y="8137"/>
                  </a:lnTo>
                  <a:lnTo>
                    <a:pt x="17607" y="10475"/>
                  </a:lnTo>
                  <a:lnTo>
                    <a:pt x="21600" y="13290"/>
                  </a:lnTo>
                  <a:lnTo>
                    <a:pt x="16837" y="12942"/>
                  </a:lnTo>
                  <a:lnTo>
                    <a:pt x="18145" y="18095"/>
                  </a:lnTo>
                  <a:lnTo>
                    <a:pt x="14020" y="14457"/>
                  </a:lnTo>
                  <a:lnTo>
                    <a:pt x="13247" y="19737"/>
                  </a:lnTo>
                  <a:lnTo>
                    <a:pt x="10532" y="14935"/>
                  </a:lnTo>
                  <a:lnTo>
                    <a:pt x="8485" y="21600"/>
                  </a:lnTo>
                  <a:lnTo>
                    <a:pt x="7715" y="15627"/>
                  </a:lnTo>
                  <a:lnTo>
                    <a:pt x="4762" y="17617"/>
                  </a:lnTo>
                  <a:lnTo>
                    <a:pt x="5667" y="13937"/>
                  </a:lnTo>
                  <a:lnTo>
                    <a:pt x="135" y="14587"/>
                  </a:lnTo>
                  <a:lnTo>
                    <a:pt x="3722" y="11775"/>
                  </a:lnTo>
                  <a:lnTo>
                    <a:pt x="0" y="8615"/>
                  </a:lnTo>
                  <a:lnTo>
                    <a:pt x="4627" y="7617"/>
                  </a:lnTo>
                  <a:lnTo>
                    <a:pt x="370" y="2295"/>
                  </a:lnTo>
                  <a:lnTo>
                    <a:pt x="7312" y="6320"/>
                  </a:lnTo>
                  <a:lnTo>
                    <a:pt x="8352" y="2295"/>
                  </a:lnTo>
                  <a:close/>
                </a:path>
              </a:pathLst>
            </a:custGeom>
            <a:solidFill>
              <a:srgbClr val="CC3300"/>
            </a:solidFill>
            <a:ln w="936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50000"/>
                </a:lnSpc>
                <a:defRPr>
                  <a:solidFill>
                    <a:srgbClr val="E028EE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0" name="AutoShape 38"/>
            <p:cNvSpPr/>
            <p:nvPr/>
          </p:nvSpPr>
          <p:spPr>
            <a:xfrm>
              <a:off x="2851030" y="825500"/>
              <a:ext cx="139701" cy="300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5800"/>
                  </a:moveTo>
                  <a:lnTo>
                    <a:pt x="14522" y="0"/>
                  </a:lnTo>
                  <a:lnTo>
                    <a:pt x="14155" y="5325"/>
                  </a:lnTo>
                  <a:lnTo>
                    <a:pt x="18380" y="4457"/>
                  </a:lnTo>
                  <a:lnTo>
                    <a:pt x="16702" y="7315"/>
                  </a:lnTo>
                  <a:lnTo>
                    <a:pt x="21097" y="8137"/>
                  </a:lnTo>
                  <a:lnTo>
                    <a:pt x="17607" y="10475"/>
                  </a:lnTo>
                  <a:lnTo>
                    <a:pt x="21600" y="13290"/>
                  </a:lnTo>
                  <a:lnTo>
                    <a:pt x="16837" y="12942"/>
                  </a:lnTo>
                  <a:lnTo>
                    <a:pt x="18145" y="18095"/>
                  </a:lnTo>
                  <a:lnTo>
                    <a:pt x="14020" y="14457"/>
                  </a:lnTo>
                  <a:lnTo>
                    <a:pt x="13247" y="19737"/>
                  </a:lnTo>
                  <a:lnTo>
                    <a:pt x="10532" y="14935"/>
                  </a:lnTo>
                  <a:lnTo>
                    <a:pt x="8485" y="21600"/>
                  </a:lnTo>
                  <a:lnTo>
                    <a:pt x="7715" y="15627"/>
                  </a:lnTo>
                  <a:lnTo>
                    <a:pt x="4762" y="17617"/>
                  </a:lnTo>
                  <a:lnTo>
                    <a:pt x="5667" y="13937"/>
                  </a:lnTo>
                  <a:lnTo>
                    <a:pt x="135" y="14587"/>
                  </a:lnTo>
                  <a:lnTo>
                    <a:pt x="3722" y="11775"/>
                  </a:lnTo>
                  <a:lnTo>
                    <a:pt x="0" y="8615"/>
                  </a:lnTo>
                  <a:lnTo>
                    <a:pt x="4627" y="7617"/>
                  </a:lnTo>
                  <a:lnTo>
                    <a:pt x="370" y="2295"/>
                  </a:lnTo>
                  <a:lnTo>
                    <a:pt x="7312" y="6320"/>
                  </a:lnTo>
                  <a:lnTo>
                    <a:pt x="8352" y="2295"/>
                  </a:lnTo>
                  <a:close/>
                </a:path>
              </a:pathLst>
            </a:custGeom>
            <a:solidFill>
              <a:srgbClr val="CC3300"/>
            </a:solidFill>
            <a:ln w="936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50000"/>
                </a:lnSpc>
                <a:defRPr>
                  <a:solidFill>
                    <a:srgbClr val="E028EE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1" name="AutoShape 39"/>
            <p:cNvSpPr/>
            <p:nvPr/>
          </p:nvSpPr>
          <p:spPr>
            <a:xfrm>
              <a:off x="2571630" y="825500"/>
              <a:ext cx="139701" cy="300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5800"/>
                  </a:moveTo>
                  <a:lnTo>
                    <a:pt x="14522" y="0"/>
                  </a:lnTo>
                  <a:lnTo>
                    <a:pt x="14155" y="5325"/>
                  </a:lnTo>
                  <a:lnTo>
                    <a:pt x="18380" y="4457"/>
                  </a:lnTo>
                  <a:lnTo>
                    <a:pt x="16702" y="7315"/>
                  </a:lnTo>
                  <a:lnTo>
                    <a:pt x="21097" y="8137"/>
                  </a:lnTo>
                  <a:lnTo>
                    <a:pt x="17607" y="10475"/>
                  </a:lnTo>
                  <a:lnTo>
                    <a:pt x="21600" y="13290"/>
                  </a:lnTo>
                  <a:lnTo>
                    <a:pt x="16837" y="12942"/>
                  </a:lnTo>
                  <a:lnTo>
                    <a:pt x="18145" y="18095"/>
                  </a:lnTo>
                  <a:lnTo>
                    <a:pt x="14020" y="14457"/>
                  </a:lnTo>
                  <a:lnTo>
                    <a:pt x="13247" y="19737"/>
                  </a:lnTo>
                  <a:lnTo>
                    <a:pt x="10532" y="14935"/>
                  </a:lnTo>
                  <a:lnTo>
                    <a:pt x="8485" y="21600"/>
                  </a:lnTo>
                  <a:lnTo>
                    <a:pt x="7715" y="15627"/>
                  </a:lnTo>
                  <a:lnTo>
                    <a:pt x="4762" y="17617"/>
                  </a:lnTo>
                  <a:lnTo>
                    <a:pt x="5667" y="13937"/>
                  </a:lnTo>
                  <a:lnTo>
                    <a:pt x="135" y="14587"/>
                  </a:lnTo>
                  <a:lnTo>
                    <a:pt x="3722" y="11775"/>
                  </a:lnTo>
                  <a:lnTo>
                    <a:pt x="0" y="8615"/>
                  </a:lnTo>
                  <a:lnTo>
                    <a:pt x="4627" y="7617"/>
                  </a:lnTo>
                  <a:lnTo>
                    <a:pt x="370" y="2295"/>
                  </a:lnTo>
                  <a:lnTo>
                    <a:pt x="7312" y="6320"/>
                  </a:lnTo>
                  <a:lnTo>
                    <a:pt x="8352" y="2295"/>
                  </a:lnTo>
                  <a:close/>
                </a:path>
              </a:pathLst>
            </a:custGeom>
            <a:solidFill>
              <a:srgbClr val="CC3300"/>
            </a:solidFill>
            <a:ln w="936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50000"/>
                </a:lnSpc>
                <a:defRPr>
                  <a:solidFill>
                    <a:srgbClr val="E028EE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2" name="AutoShape 40"/>
            <p:cNvSpPr/>
            <p:nvPr/>
          </p:nvSpPr>
          <p:spPr>
            <a:xfrm>
              <a:off x="3130430" y="1050925"/>
              <a:ext cx="139701" cy="300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5800"/>
                  </a:moveTo>
                  <a:lnTo>
                    <a:pt x="14522" y="0"/>
                  </a:lnTo>
                  <a:lnTo>
                    <a:pt x="14155" y="5325"/>
                  </a:lnTo>
                  <a:lnTo>
                    <a:pt x="18380" y="4457"/>
                  </a:lnTo>
                  <a:lnTo>
                    <a:pt x="16702" y="7315"/>
                  </a:lnTo>
                  <a:lnTo>
                    <a:pt x="21097" y="8137"/>
                  </a:lnTo>
                  <a:lnTo>
                    <a:pt x="17607" y="10475"/>
                  </a:lnTo>
                  <a:lnTo>
                    <a:pt x="21600" y="13290"/>
                  </a:lnTo>
                  <a:lnTo>
                    <a:pt x="16837" y="12942"/>
                  </a:lnTo>
                  <a:lnTo>
                    <a:pt x="18145" y="18095"/>
                  </a:lnTo>
                  <a:lnTo>
                    <a:pt x="14020" y="14457"/>
                  </a:lnTo>
                  <a:lnTo>
                    <a:pt x="13247" y="19737"/>
                  </a:lnTo>
                  <a:lnTo>
                    <a:pt x="10532" y="14935"/>
                  </a:lnTo>
                  <a:lnTo>
                    <a:pt x="8485" y="21600"/>
                  </a:lnTo>
                  <a:lnTo>
                    <a:pt x="7715" y="15627"/>
                  </a:lnTo>
                  <a:lnTo>
                    <a:pt x="4762" y="17617"/>
                  </a:lnTo>
                  <a:lnTo>
                    <a:pt x="5667" y="13937"/>
                  </a:lnTo>
                  <a:lnTo>
                    <a:pt x="135" y="14587"/>
                  </a:lnTo>
                  <a:lnTo>
                    <a:pt x="3722" y="11775"/>
                  </a:lnTo>
                  <a:lnTo>
                    <a:pt x="0" y="8615"/>
                  </a:lnTo>
                  <a:lnTo>
                    <a:pt x="4627" y="7617"/>
                  </a:lnTo>
                  <a:lnTo>
                    <a:pt x="370" y="2295"/>
                  </a:lnTo>
                  <a:lnTo>
                    <a:pt x="7312" y="6320"/>
                  </a:lnTo>
                  <a:lnTo>
                    <a:pt x="8352" y="2295"/>
                  </a:lnTo>
                  <a:close/>
                </a:path>
              </a:pathLst>
            </a:custGeom>
            <a:solidFill>
              <a:srgbClr val="CC3300"/>
            </a:solidFill>
            <a:ln w="936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50000"/>
                </a:lnSpc>
                <a:defRPr>
                  <a:solidFill>
                    <a:srgbClr val="E028EE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3" name="AutoShape 41"/>
            <p:cNvSpPr/>
            <p:nvPr/>
          </p:nvSpPr>
          <p:spPr>
            <a:xfrm>
              <a:off x="2920880" y="1127125"/>
              <a:ext cx="139701" cy="300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5800"/>
                  </a:moveTo>
                  <a:lnTo>
                    <a:pt x="14522" y="0"/>
                  </a:lnTo>
                  <a:lnTo>
                    <a:pt x="14155" y="5325"/>
                  </a:lnTo>
                  <a:lnTo>
                    <a:pt x="18380" y="4457"/>
                  </a:lnTo>
                  <a:lnTo>
                    <a:pt x="16702" y="7315"/>
                  </a:lnTo>
                  <a:lnTo>
                    <a:pt x="21097" y="8137"/>
                  </a:lnTo>
                  <a:lnTo>
                    <a:pt x="17607" y="10475"/>
                  </a:lnTo>
                  <a:lnTo>
                    <a:pt x="21600" y="13290"/>
                  </a:lnTo>
                  <a:lnTo>
                    <a:pt x="16837" y="12942"/>
                  </a:lnTo>
                  <a:lnTo>
                    <a:pt x="18145" y="18095"/>
                  </a:lnTo>
                  <a:lnTo>
                    <a:pt x="14020" y="14457"/>
                  </a:lnTo>
                  <a:lnTo>
                    <a:pt x="13247" y="19737"/>
                  </a:lnTo>
                  <a:lnTo>
                    <a:pt x="10532" y="14935"/>
                  </a:lnTo>
                  <a:lnTo>
                    <a:pt x="8485" y="21600"/>
                  </a:lnTo>
                  <a:lnTo>
                    <a:pt x="7715" y="15627"/>
                  </a:lnTo>
                  <a:lnTo>
                    <a:pt x="4762" y="17617"/>
                  </a:lnTo>
                  <a:lnTo>
                    <a:pt x="5667" y="13937"/>
                  </a:lnTo>
                  <a:lnTo>
                    <a:pt x="135" y="14587"/>
                  </a:lnTo>
                  <a:lnTo>
                    <a:pt x="3722" y="11775"/>
                  </a:lnTo>
                  <a:lnTo>
                    <a:pt x="0" y="8615"/>
                  </a:lnTo>
                  <a:lnTo>
                    <a:pt x="4627" y="7617"/>
                  </a:lnTo>
                  <a:lnTo>
                    <a:pt x="370" y="2295"/>
                  </a:lnTo>
                  <a:lnTo>
                    <a:pt x="7312" y="6320"/>
                  </a:lnTo>
                  <a:lnTo>
                    <a:pt x="8352" y="2295"/>
                  </a:lnTo>
                  <a:close/>
                </a:path>
              </a:pathLst>
            </a:custGeom>
            <a:solidFill>
              <a:srgbClr val="CC3300"/>
            </a:solidFill>
            <a:ln w="936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50000"/>
                </a:lnSpc>
                <a:defRPr>
                  <a:solidFill>
                    <a:srgbClr val="E028EE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4" name="AutoShape 42"/>
            <p:cNvSpPr/>
            <p:nvPr/>
          </p:nvSpPr>
          <p:spPr>
            <a:xfrm>
              <a:off x="2641480" y="1127125"/>
              <a:ext cx="139701" cy="300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5800"/>
                  </a:moveTo>
                  <a:lnTo>
                    <a:pt x="14522" y="0"/>
                  </a:lnTo>
                  <a:lnTo>
                    <a:pt x="14155" y="5325"/>
                  </a:lnTo>
                  <a:lnTo>
                    <a:pt x="18380" y="4457"/>
                  </a:lnTo>
                  <a:lnTo>
                    <a:pt x="16702" y="7315"/>
                  </a:lnTo>
                  <a:lnTo>
                    <a:pt x="21097" y="8137"/>
                  </a:lnTo>
                  <a:lnTo>
                    <a:pt x="17607" y="10475"/>
                  </a:lnTo>
                  <a:lnTo>
                    <a:pt x="21600" y="13290"/>
                  </a:lnTo>
                  <a:lnTo>
                    <a:pt x="16837" y="12942"/>
                  </a:lnTo>
                  <a:lnTo>
                    <a:pt x="18145" y="18095"/>
                  </a:lnTo>
                  <a:lnTo>
                    <a:pt x="14020" y="14457"/>
                  </a:lnTo>
                  <a:lnTo>
                    <a:pt x="13247" y="19737"/>
                  </a:lnTo>
                  <a:lnTo>
                    <a:pt x="10532" y="14935"/>
                  </a:lnTo>
                  <a:lnTo>
                    <a:pt x="8485" y="21600"/>
                  </a:lnTo>
                  <a:lnTo>
                    <a:pt x="7715" y="15627"/>
                  </a:lnTo>
                  <a:lnTo>
                    <a:pt x="4762" y="17617"/>
                  </a:lnTo>
                  <a:lnTo>
                    <a:pt x="5667" y="13937"/>
                  </a:lnTo>
                  <a:lnTo>
                    <a:pt x="135" y="14587"/>
                  </a:lnTo>
                  <a:lnTo>
                    <a:pt x="3722" y="11775"/>
                  </a:lnTo>
                  <a:lnTo>
                    <a:pt x="0" y="8615"/>
                  </a:lnTo>
                  <a:lnTo>
                    <a:pt x="4627" y="7617"/>
                  </a:lnTo>
                  <a:lnTo>
                    <a:pt x="370" y="2295"/>
                  </a:lnTo>
                  <a:lnTo>
                    <a:pt x="7312" y="6320"/>
                  </a:lnTo>
                  <a:lnTo>
                    <a:pt x="8352" y="2295"/>
                  </a:lnTo>
                  <a:close/>
                </a:path>
              </a:pathLst>
            </a:custGeom>
            <a:solidFill>
              <a:srgbClr val="CC3300"/>
            </a:solidFill>
            <a:ln w="936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50000"/>
                </a:lnSpc>
                <a:defRPr>
                  <a:solidFill>
                    <a:srgbClr val="E028EE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5" name="AutoShape 43"/>
            <p:cNvSpPr/>
            <p:nvPr/>
          </p:nvSpPr>
          <p:spPr>
            <a:xfrm>
              <a:off x="3409830" y="525462"/>
              <a:ext cx="139701" cy="300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5800"/>
                  </a:moveTo>
                  <a:lnTo>
                    <a:pt x="14522" y="0"/>
                  </a:lnTo>
                  <a:lnTo>
                    <a:pt x="14155" y="5325"/>
                  </a:lnTo>
                  <a:lnTo>
                    <a:pt x="18380" y="4457"/>
                  </a:lnTo>
                  <a:lnTo>
                    <a:pt x="16702" y="7315"/>
                  </a:lnTo>
                  <a:lnTo>
                    <a:pt x="21097" y="8137"/>
                  </a:lnTo>
                  <a:lnTo>
                    <a:pt x="17607" y="10475"/>
                  </a:lnTo>
                  <a:lnTo>
                    <a:pt x="21600" y="13290"/>
                  </a:lnTo>
                  <a:lnTo>
                    <a:pt x="16837" y="12942"/>
                  </a:lnTo>
                  <a:lnTo>
                    <a:pt x="18145" y="18095"/>
                  </a:lnTo>
                  <a:lnTo>
                    <a:pt x="14020" y="14457"/>
                  </a:lnTo>
                  <a:lnTo>
                    <a:pt x="13247" y="19737"/>
                  </a:lnTo>
                  <a:lnTo>
                    <a:pt x="10532" y="14935"/>
                  </a:lnTo>
                  <a:lnTo>
                    <a:pt x="8485" y="21600"/>
                  </a:lnTo>
                  <a:lnTo>
                    <a:pt x="7715" y="15627"/>
                  </a:lnTo>
                  <a:lnTo>
                    <a:pt x="4762" y="17617"/>
                  </a:lnTo>
                  <a:lnTo>
                    <a:pt x="5667" y="13937"/>
                  </a:lnTo>
                  <a:lnTo>
                    <a:pt x="135" y="14587"/>
                  </a:lnTo>
                  <a:lnTo>
                    <a:pt x="3722" y="11775"/>
                  </a:lnTo>
                  <a:lnTo>
                    <a:pt x="0" y="8615"/>
                  </a:lnTo>
                  <a:lnTo>
                    <a:pt x="4627" y="7617"/>
                  </a:lnTo>
                  <a:lnTo>
                    <a:pt x="370" y="2295"/>
                  </a:lnTo>
                  <a:lnTo>
                    <a:pt x="7312" y="6320"/>
                  </a:lnTo>
                  <a:lnTo>
                    <a:pt x="8352" y="2295"/>
                  </a:lnTo>
                  <a:close/>
                </a:path>
              </a:pathLst>
            </a:custGeom>
            <a:solidFill>
              <a:srgbClr val="CC3300"/>
            </a:solidFill>
            <a:ln w="936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50000"/>
                </a:lnSpc>
                <a:defRPr>
                  <a:solidFill>
                    <a:srgbClr val="E028EE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6" name="AutoShape 44"/>
            <p:cNvSpPr/>
            <p:nvPr/>
          </p:nvSpPr>
          <p:spPr>
            <a:xfrm>
              <a:off x="3200280" y="374650"/>
              <a:ext cx="139701" cy="300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5800"/>
                  </a:moveTo>
                  <a:lnTo>
                    <a:pt x="14522" y="0"/>
                  </a:lnTo>
                  <a:lnTo>
                    <a:pt x="14155" y="5325"/>
                  </a:lnTo>
                  <a:lnTo>
                    <a:pt x="18380" y="4457"/>
                  </a:lnTo>
                  <a:lnTo>
                    <a:pt x="16702" y="7315"/>
                  </a:lnTo>
                  <a:lnTo>
                    <a:pt x="21097" y="8137"/>
                  </a:lnTo>
                  <a:lnTo>
                    <a:pt x="17607" y="10475"/>
                  </a:lnTo>
                  <a:lnTo>
                    <a:pt x="21600" y="13290"/>
                  </a:lnTo>
                  <a:lnTo>
                    <a:pt x="16837" y="12942"/>
                  </a:lnTo>
                  <a:lnTo>
                    <a:pt x="18145" y="18095"/>
                  </a:lnTo>
                  <a:lnTo>
                    <a:pt x="14020" y="14457"/>
                  </a:lnTo>
                  <a:lnTo>
                    <a:pt x="13247" y="19737"/>
                  </a:lnTo>
                  <a:lnTo>
                    <a:pt x="10532" y="14935"/>
                  </a:lnTo>
                  <a:lnTo>
                    <a:pt x="8485" y="21600"/>
                  </a:lnTo>
                  <a:lnTo>
                    <a:pt x="7715" y="15627"/>
                  </a:lnTo>
                  <a:lnTo>
                    <a:pt x="4762" y="17617"/>
                  </a:lnTo>
                  <a:lnTo>
                    <a:pt x="5667" y="13937"/>
                  </a:lnTo>
                  <a:lnTo>
                    <a:pt x="135" y="14587"/>
                  </a:lnTo>
                  <a:lnTo>
                    <a:pt x="3722" y="11775"/>
                  </a:lnTo>
                  <a:lnTo>
                    <a:pt x="0" y="8615"/>
                  </a:lnTo>
                  <a:lnTo>
                    <a:pt x="4627" y="7617"/>
                  </a:lnTo>
                  <a:lnTo>
                    <a:pt x="370" y="2295"/>
                  </a:lnTo>
                  <a:lnTo>
                    <a:pt x="7312" y="6320"/>
                  </a:lnTo>
                  <a:lnTo>
                    <a:pt x="8352" y="2295"/>
                  </a:lnTo>
                  <a:close/>
                </a:path>
              </a:pathLst>
            </a:custGeom>
            <a:solidFill>
              <a:srgbClr val="CC3300"/>
            </a:solidFill>
            <a:ln w="936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50000"/>
                </a:lnSpc>
                <a:defRPr>
                  <a:solidFill>
                    <a:srgbClr val="E028EE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7" name="AutoShape 45"/>
            <p:cNvSpPr/>
            <p:nvPr/>
          </p:nvSpPr>
          <p:spPr>
            <a:xfrm>
              <a:off x="3897192" y="901700"/>
              <a:ext cx="139701" cy="300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5800"/>
                  </a:moveTo>
                  <a:lnTo>
                    <a:pt x="14522" y="0"/>
                  </a:lnTo>
                  <a:lnTo>
                    <a:pt x="14155" y="5325"/>
                  </a:lnTo>
                  <a:lnTo>
                    <a:pt x="18380" y="4457"/>
                  </a:lnTo>
                  <a:lnTo>
                    <a:pt x="16702" y="7315"/>
                  </a:lnTo>
                  <a:lnTo>
                    <a:pt x="21097" y="8137"/>
                  </a:lnTo>
                  <a:lnTo>
                    <a:pt x="17607" y="10475"/>
                  </a:lnTo>
                  <a:lnTo>
                    <a:pt x="21600" y="13290"/>
                  </a:lnTo>
                  <a:lnTo>
                    <a:pt x="16837" y="12942"/>
                  </a:lnTo>
                  <a:lnTo>
                    <a:pt x="18145" y="18095"/>
                  </a:lnTo>
                  <a:lnTo>
                    <a:pt x="14020" y="14457"/>
                  </a:lnTo>
                  <a:lnTo>
                    <a:pt x="13247" y="19737"/>
                  </a:lnTo>
                  <a:lnTo>
                    <a:pt x="10532" y="14935"/>
                  </a:lnTo>
                  <a:lnTo>
                    <a:pt x="8485" y="21600"/>
                  </a:lnTo>
                  <a:lnTo>
                    <a:pt x="7715" y="15627"/>
                  </a:lnTo>
                  <a:lnTo>
                    <a:pt x="4762" y="17617"/>
                  </a:lnTo>
                  <a:lnTo>
                    <a:pt x="5667" y="13937"/>
                  </a:lnTo>
                  <a:lnTo>
                    <a:pt x="135" y="14587"/>
                  </a:lnTo>
                  <a:lnTo>
                    <a:pt x="3722" y="11775"/>
                  </a:lnTo>
                  <a:lnTo>
                    <a:pt x="0" y="8615"/>
                  </a:lnTo>
                  <a:lnTo>
                    <a:pt x="4627" y="7617"/>
                  </a:lnTo>
                  <a:lnTo>
                    <a:pt x="370" y="2295"/>
                  </a:lnTo>
                  <a:lnTo>
                    <a:pt x="7312" y="6320"/>
                  </a:lnTo>
                  <a:lnTo>
                    <a:pt x="8352" y="2295"/>
                  </a:lnTo>
                  <a:close/>
                </a:path>
              </a:pathLst>
            </a:custGeom>
            <a:solidFill>
              <a:srgbClr val="CC3300"/>
            </a:solidFill>
            <a:ln w="936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50000"/>
                </a:lnSpc>
                <a:defRPr>
                  <a:solidFill>
                    <a:srgbClr val="E028EE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8" name="AutoShape 46"/>
            <p:cNvSpPr/>
            <p:nvPr/>
          </p:nvSpPr>
          <p:spPr>
            <a:xfrm>
              <a:off x="1387355" y="0"/>
              <a:ext cx="139701" cy="300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5800"/>
                  </a:moveTo>
                  <a:lnTo>
                    <a:pt x="14522" y="0"/>
                  </a:lnTo>
                  <a:lnTo>
                    <a:pt x="14155" y="5325"/>
                  </a:lnTo>
                  <a:lnTo>
                    <a:pt x="18380" y="4457"/>
                  </a:lnTo>
                  <a:lnTo>
                    <a:pt x="16702" y="7315"/>
                  </a:lnTo>
                  <a:lnTo>
                    <a:pt x="21097" y="8137"/>
                  </a:lnTo>
                  <a:lnTo>
                    <a:pt x="17607" y="10475"/>
                  </a:lnTo>
                  <a:lnTo>
                    <a:pt x="21600" y="13290"/>
                  </a:lnTo>
                  <a:lnTo>
                    <a:pt x="16837" y="12942"/>
                  </a:lnTo>
                  <a:lnTo>
                    <a:pt x="18145" y="18095"/>
                  </a:lnTo>
                  <a:lnTo>
                    <a:pt x="14020" y="14457"/>
                  </a:lnTo>
                  <a:lnTo>
                    <a:pt x="13247" y="19737"/>
                  </a:lnTo>
                  <a:lnTo>
                    <a:pt x="10532" y="14935"/>
                  </a:lnTo>
                  <a:lnTo>
                    <a:pt x="8485" y="21600"/>
                  </a:lnTo>
                  <a:lnTo>
                    <a:pt x="7715" y="15627"/>
                  </a:lnTo>
                  <a:lnTo>
                    <a:pt x="4762" y="17617"/>
                  </a:lnTo>
                  <a:lnTo>
                    <a:pt x="5667" y="13937"/>
                  </a:lnTo>
                  <a:lnTo>
                    <a:pt x="135" y="14587"/>
                  </a:lnTo>
                  <a:lnTo>
                    <a:pt x="3722" y="11775"/>
                  </a:lnTo>
                  <a:lnTo>
                    <a:pt x="0" y="8615"/>
                  </a:lnTo>
                  <a:lnTo>
                    <a:pt x="4627" y="7617"/>
                  </a:lnTo>
                  <a:lnTo>
                    <a:pt x="370" y="2295"/>
                  </a:lnTo>
                  <a:lnTo>
                    <a:pt x="7312" y="6320"/>
                  </a:lnTo>
                  <a:lnTo>
                    <a:pt x="8352" y="2295"/>
                  </a:lnTo>
                  <a:close/>
                </a:path>
              </a:pathLst>
            </a:custGeom>
            <a:solidFill>
              <a:srgbClr val="CC3300"/>
            </a:solidFill>
            <a:ln w="936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50000"/>
                </a:lnSpc>
                <a:defRPr>
                  <a:solidFill>
                    <a:srgbClr val="E028EE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9" name="AutoShape 47"/>
            <p:cNvSpPr/>
            <p:nvPr/>
          </p:nvSpPr>
          <p:spPr>
            <a:xfrm>
              <a:off x="2223967" y="825500"/>
              <a:ext cx="139701" cy="300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5800"/>
                  </a:moveTo>
                  <a:lnTo>
                    <a:pt x="14522" y="0"/>
                  </a:lnTo>
                  <a:lnTo>
                    <a:pt x="14155" y="5325"/>
                  </a:lnTo>
                  <a:lnTo>
                    <a:pt x="18380" y="4457"/>
                  </a:lnTo>
                  <a:lnTo>
                    <a:pt x="16702" y="7315"/>
                  </a:lnTo>
                  <a:lnTo>
                    <a:pt x="21097" y="8137"/>
                  </a:lnTo>
                  <a:lnTo>
                    <a:pt x="17607" y="10475"/>
                  </a:lnTo>
                  <a:lnTo>
                    <a:pt x="21600" y="13290"/>
                  </a:lnTo>
                  <a:lnTo>
                    <a:pt x="16837" y="12942"/>
                  </a:lnTo>
                  <a:lnTo>
                    <a:pt x="18145" y="18095"/>
                  </a:lnTo>
                  <a:lnTo>
                    <a:pt x="14020" y="14457"/>
                  </a:lnTo>
                  <a:lnTo>
                    <a:pt x="13247" y="19737"/>
                  </a:lnTo>
                  <a:lnTo>
                    <a:pt x="10532" y="14935"/>
                  </a:lnTo>
                  <a:lnTo>
                    <a:pt x="8485" y="21600"/>
                  </a:lnTo>
                  <a:lnTo>
                    <a:pt x="7715" y="15627"/>
                  </a:lnTo>
                  <a:lnTo>
                    <a:pt x="4762" y="17617"/>
                  </a:lnTo>
                  <a:lnTo>
                    <a:pt x="5667" y="13937"/>
                  </a:lnTo>
                  <a:lnTo>
                    <a:pt x="135" y="14587"/>
                  </a:lnTo>
                  <a:lnTo>
                    <a:pt x="3722" y="11775"/>
                  </a:lnTo>
                  <a:lnTo>
                    <a:pt x="0" y="8615"/>
                  </a:lnTo>
                  <a:lnTo>
                    <a:pt x="4627" y="7617"/>
                  </a:lnTo>
                  <a:lnTo>
                    <a:pt x="370" y="2295"/>
                  </a:lnTo>
                  <a:lnTo>
                    <a:pt x="7312" y="6320"/>
                  </a:lnTo>
                  <a:lnTo>
                    <a:pt x="8352" y="2295"/>
                  </a:lnTo>
                  <a:close/>
                </a:path>
              </a:pathLst>
            </a:custGeom>
            <a:solidFill>
              <a:srgbClr val="CC3300"/>
            </a:solidFill>
            <a:ln w="936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50000"/>
                </a:lnSpc>
                <a:defRPr>
                  <a:solidFill>
                    <a:srgbClr val="E028EE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0" name="AutoShape 48"/>
            <p:cNvSpPr/>
            <p:nvPr/>
          </p:nvSpPr>
          <p:spPr>
            <a:xfrm>
              <a:off x="3270130" y="1501775"/>
              <a:ext cx="139701" cy="300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5800"/>
                  </a:moveTo>
                  <a:lnTo>
                    <a:pt x="14522" y="0"/>
                  </a:lnTo>
                  <a:lnTo>
                    <a:pt x="14155" y="5325"/>
                  </a:lnTo>
                  <a:lnTo>
                    <a:pt x="18380" y="4457"/>
                  </a:lnTo>
                  <a:lnTo>
                    <a:pt x="16702" y="7315"/>
                  </a:lnTo>
                  <a:lnTo>
                    <a:pt x="21097" y="8137"/>
                  </a:lnTo>
                  <a:lnTo>
                    <a:pt x="17607" y="10475"/>
                  </a:lnTo>
                  <a:lnTo>
                    <a:pt x="21600" y="13290"/>
                  </a:lnTo>
                  <a:lnTo>
                    <a:pt x="16837" y="12942"/>
                  </a:lnTo>
                  <a:lnTo>
                    <a:pt x="18145" y="18095"/>
                  </a:lnTo>
                  <a:lnTo>
                    <a:pt x="14020" y="14457"/>
                  </a:lnTo>
                  <a:lnTo>
                    <a:pt x="13247" y="19737"/>
                  </a:lnTo>
                  <a:lnTo>
                    <a:pt x="10532" y="14935"/>
                  </a:lnTo>
                  <a:lnTo>
                    <a:pt x="8485" y="21600"/>
                  </a:lnTo>
                  <a:lnTo>
                    <a:pt x="7715" y="15627"/>
                  </a:lnTo>
                  <a:lnTo>
                    <a:pt x="4762" y="17617"/>
                  </a:lnTo>
                  <a:lnTo>
                    <a:pt x="5667" y="13937"/>
                  </a:lnTo>
                  <a:lnTo>
                    <a:pt x="135" y="14587"/>
                  </a:lnTo>
                  <a:lnTo>
                    <a:pt x="3722" y="11775"/>
                  </a:lnTo>
                  <a:lnTo>
                    <a:pt x="0" y="8615"/>
                  </a:lnTo>
                  <a:lnTo>
                    <a:pt x="4627" y="7617"/>
                  </a:lnTo>
                  <a:lnTo>
                    <a:pt x="370" y="2295"/>
                  </a:lnTo>
                  <a:lnTo>
                    <a:pt x="7312" y="6320"/>
                  </a:lnTo>
                  <a:lnTo>
                    <a:pt x="8352" y="2295"/>
                  </a:lnTo>
                  <a:close/>
                </a:path>
              </a:pathLst>
            </a:custGeom>
            <a:solidFill>
              <a:srgbClr val="CC3300"/>
            </a:solidFill>
            <a:ln w="936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50000"/>
                </a:lnSpc>
                <a:defRPr>
                  <a:solidFill>
                    <a:srgbClr val="E028EE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1" name="AutoShape 49"/>
            <p:cNvSpPr/>
            <p:nvPr/>
          </p:nvSpPr>
          <p:spPr>
            <a:xfrm>
              <a:off x="2501780" y="1050925"/>
              <a:ext cx="139701" cy="300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5800"/>
                  </a:moveTo>
                  <a:lnTo>
                    <a:pt x="14522" y="0"/>
                  </a:lnTo>
                  <a:lnTo>
                    <a:pt x="14155" y="5325"/>
                  </a:lnTo>
                  <a:lnTo>
                    <a:pt x="18380" y="4457"/>
                  </a:lnTo>
                  <a:lnTo>
                    <a:pt x="16702" y="7315"/>
                  </a:lnTo>
                  <a:lnTo>
                    <a:pt x="21097" y="8137"/>
                  </a:lnTo>
                  <a:lnTo>
                    <a:pt x="17607" y="10475"/>
                  </a:lnTo>
                  <a:lnTo>
                    <a:pt x="21600" y="13290"/>
                  </a:lnTo>
                  <a:lnTo>
                    <a:pt x="16837" y="12942"/>
                  </a:lnTo>
                  <a:lnTo>
                    <a:pt x="18145" y="18095"/>
                  </a:lnTo>
                  <a:lnTo>
                    <a:pt x="14020" y="14457"/>
                  </a:lnTo>
                  <a:lnTo>
                    <a:pt x="13247" y="19737"/>
                  </a:lnTo>
                  <a:lnTo>
                    <a:pt x="10532" y="14935"/>
                  </a:lnTo>
                  <a:lnTo>
                    <a:pt x="8485" y="21600"/>
                  </a:lnTo>
                  <a:lnTo>
                    <a:pt x="7715" y="15627"/>
                  </a:lnTo>
                  <a:lnTo>
                    <a:pt x="4762" y="17617"/>
                  </a:lnTo>
                  <a:lnTo>
                    <a:pt x="5667" y="13937"/>
                  </a:lnTo>
                  <a:lnTo>
                    <a:pt x="135" y="14587"/>
                  </a:lnTo>
                  <a:lnTo>
                    <a:pt x="3722" y="11775"/>
                  </a:lnTo>
                  <a:lnTo>
                    <a:pt x="0" y="8615"/>
                  </a:lnTo>
                  <a:lnTo>
                    <a:pt x="4627" y="7617"/>
                  </a:lnTo>
                  <a:lnTo>
                    <a:pt x="370" y="2295"/>
                  </a:lnTo>
                  <a:lnTo>
                    <a:pt x="7312" y="6320"/>
                  </a:lnTo>
                  <a:lnTo>
                    <a:pt x="8352" y="2295"/>
                  </a:lnTo>
                  <a:close/>
                </a:path>
              </a:pathLst>
            </a:custGeom>
            <a:solidFill>
              <a:srgbClr val="CC3300"/>
            </a:solidFill>
            <a:ln w="936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50000"/>
                </a:lnSpc>
                <a:defRPr>
                  <a:solidFill>
                    <a:srgbClr val="E028EE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2" name="AutoShape 50"/>
            <p:cNvSpPr/>
            <p:nvPr/>
          </p:nvSpPr>
          <p:spPr>
            <a:xfrm>
              <a:off x="2293817" y="1127125"/>
              <a:ext cx="139701" cy="300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5800"/>
                  </a:moveTo>
                  <a:lnTo>
                    <a:pt x="14522" y="0"/>
                  </a:lnTo>
                  <a:lnTo>
                    <a:pt x="14155" y="5325"/>
                  </a:lnTo>
                  <a:lnTo>
                    <a:pt x="18380" y="4457"/>
                  </a:lnTo>
                  <a:lnTo>
                    <a:pt x="16702" y="7315"/>
                  </a:lnTo>
                  <a:lnTo>
                    <a:pt x="21097" y="8137"/>
                  </a:lnTo>
                  <a:lnTo>
                    <a:pt x="17607" y="10475"/>
                  </a:lnTo>
                  <a:lnTo>
                    <a:pt x="21600" y="13290"/>
                  </a:lnTo>
                  <a:lnTo>
                    <a:pt x="16837" y="12942"/>
                  </a:lnTo>
                  <a:lnTo>
                    <a:pt x="18145" y="18095"/>
                  </a:lnTo>
                  <a:lnTo>
                    <a:pt x="14020" y="14457"/>
                  </a:lnTo>
                  <a:lnTo>
                    <a:pt x="13247" y="19737"/>
                  </a:lnTo>
                  <a:lnTo>
                    <a:pt x="10532" y="14935"/>
                  </a:lnTo>
                  <a:lnTo>
                    <a:pt x="8485" y="21600"/>
                  </a:lnTo>
                  <a:lnTo>
                    <a:pt x="7715" y="15627"/>
                  </a:lnTo>
                  <a:lnTo>
                    <a:pt x="4762" y="17617"/>
                  </a:lnTo>
                  <a:lnTo>
                    <a:pt x="5667" y="13937"/>
                  </a:lnTo>
                  <a:lnTo>
                    <a:pt x="135" y="14587"/>
                  </a:lnTo>
                  <a:lnTo>
                    <a:pt x="3722" y="11775"/>
                  </a:lnTo>
                  <a:lnTo>
                    <a:pt x="0" y="8615"/>
                  </a:lnTo>
                  <a:lnTo>
                    <a:pt x="4627" y="7617"/>
                  </a:lnTo>
                  <a:lnTo>
                    <a:pt x="370" y="2295"/>
                  </a:lnTo>
                  <a:lnTo>
                    <a:pt x="7312" y="6320"/>
                  </a:lnTo>
                  <a:lnTo>
                    <a:pt x="8352" y="2295"/>
                  </a:lnTo>
                  <a:close/>
                </a:path>
              </a:pathLst>
            </a:custGeom>
            <a:solidFill>
              <a:srgbClr val="CC3300"/>
            </a:solidFill>
            <a:ln w="936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50000"/>
                </a:lnSpc>
                <a:defRPr>
                  <a:solidFill>
                    <a:srgbClr val="E028EE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3" name="AutoShape 51"/>
            <p:cNvSpPr/>
            <p:nvPr/>
          </p:nvSpPr>
          <p:spPr>
            <a:xfrm>
              <a:off x="2154117" y="1127125"/>
              <a:ext cx="139701" cy="300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5800"/>
                  </a:moveTo>
                  <a:lnTo>
                    <a:pt x="14522" y="0"/>
                  </a:lnTo>
                  <a:lnTo>
                    <a:pt x="14155" y="5325"/>
                  </a:lnTo>
                  <a:lnTo>
                    <a:pt x="18380" y="4457"/>
                  </a:lnTo>
                  <a:lnTo>
                    <a:pt x="16702" y="7315"/>
                  </a:lnTo>
                  <a:lnTo>
                    <a:pt x="21097" y="8137"/>
                  </a:lnTo>
                  <a:lnTo>
                    <a:pt x="17607" y="10475"/>
                  </a:lnTo>
                  <a:lnTo>
                    <a:pt x="21600" y="13290"/>
                  </a:lnTo>
                  <a:lnTo>
                    <a:pt x="16837" y="12942"/>
                  </a:lnTo>
                  <a:lnTo>
                    <a:pt x="18145" y="18095"/>
                  </a:lnTo>
                  <a:lnTo>
                    <a:pt x="14020" y="14457"/>
                  </a:lnTo>
                  <a:lnTo>
                    <a:pt x="13247" y="19737"/>
                  </a:lnTo>
                  <a:lnTo>
                    <a:pt x="10532" y="14935"/>
                  </a:lnTo>
                  <a:lnTo>
                    <a:pt x="8485" y="21600"/>
                  </a:lnTo>
                  <a:lnTo>
                    <a:pt x="7715" y="15627"/>
                  </a:lnTo>
                  <a:lnTo>
                    <a:pt x="4762" y="17617"/>
                  </a:lnTo>
                  <a:lnTo>
                    <a:pt x="5667" y="13937"/>
                  </a:lnTo>
                  <a:lnTo>
                    <a:pt x="135" y="14587"/>
                  </a:lnTo>
                  <a:lnTo>
                    <a:pt x="3722" y="11775"/>
                  </a:lnTo>
                  <a:lnTo>
                    <a:pt x="0" y="8615"/>
                  </a:lnTo>
                  <a:lnTo>
                    <a:pt x="4627" y="7617"/>
                  </a:lnTo>
                  <a:lnTo>
                    <a:pt x="370" y="2295"/>
                  </a:lnTo>
                  <a:lnTo>
                    <a:pt x="7312" y="6320"/>
                  </a:lnTo>
                  <a:lnTo>
                    <a:pt x="8352" y="2295"/>
                  </a:lnTo>
                  <a:close/>
                </a:path>
              </a:pathLst>
            </a:custGeom>
            <a:solidFill>
              <a:srgbClr val="CC3300"/>
            </a:solidFill>
            <a:ln w="936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50000"/>
                </a:lnSpc>
                <a:defRPr>
                  <a:solidFill>
                    <a:srgbClr val="E028EE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4" name="AutoShape 52"/>
            <p:cNvSpPr/>
            <p:nvPr/>
          </p:nvSpPr>
          <p:spPr>
            <a:xfrm>
              <a:off x="828555" y="825500"/>
              <a:ext cx="139701" cy="300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5800"/>
                  </a:moveTo>
                  <a:lnTo>
                    <a:pt x="14522" y="0"/>
                  </a:lnTo>
                  <a:lnTo>
                    <a:pt x="14155" y="5325"/>
                  </a:lnTo>
                  <a:lnTo>
                    <a:pt x="18380" y="4457"/>
                  </a:lnTo>
                  <a:lnTo>
                    <a:pt x="16702" y="7315"/>
                  </a:lnTo>
                  <a:lnTo>
                    <a:pt x="21097" y="8137"/>
                  </a:lnTo>
                  <a:lnTo>
                    <a:pt x="17607" y="10475"/>
                  </a:lnTo>
                  <a:lnTo>
                    <a:pt x="21600" y="13290"/>
                  </a:lnTo>
                  <a:lnTo>
                    <a:pt x="16837" y="12942"/>
                  </a:lnTo>
                  <a:lnTo>
                    <a:pt x="18145" y="18095"/>
                  </a:lnTo>
                  <a:lnTo>
                    <a:pt x="14020" y="14457"/>
                  </a:lnTo>
                  <a:lnTo>
                    <a:pt x="13247" y="19737"/>
                  </a:lnTo>
                  <a:lnTo>
                    <a:pt x="10532" y="14935"/>
                  </a:lnTo>
                  <a:lnTo>
                    <a:pt x="8485" y="21600"/>
                  </a:lnTo>
                  <a:lnTo>
                    <a:pt x="7715" y="15627"/>
                  </a:lnTo>
                  <a:lnTo>
                    <a:pt x="4762" y="17617"/>
                  </a:lnTo>
                  <a:lnTo>
                    <a:pt x="5667" y="13937"/>
                  </a:lnTo>
                  <a:lnTo>
                    <a:pt x="135" y="14587"/>
                  </a:lnTo>
                  <a:lnTo>
                    <a:pt x="3722" y="11775"/>
                  </a:lnTo>
                  <a:lnTo>
                    <a:pt x="0" y="8615"/>
                  </a:lnTo>
                  <a:lnTo>
                    <a:pt x="4627" y="7617"/>
                  </a:lnTo>
                  <a:lnTo>
                    <a:pt x="370" y="2295"/>
                  </a:lnTo>
                  <a:lnTo>
                    <a:pt x="7312" y="6320"/>
                  </a:lnTo>
                  <a:lnTo>
                    <a:pt x="8352" y="2295"/>
                  </a:lnTo>
                  <a:close/>
                </a:path>
              </a:pathLst>
            </a:custGeom>
            <a:solidFill>
              <a:srgbClr val="CC3300"/>
            </a:solidFill>
            <a:ln w="936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50000"/>
                </a:lnSpc>
                <a:defRPr>
                  <a:solidFill>
                    <a:srgbClr val="E028EE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5" name="AutoShape 53"/>
            <p:cNvSpPr/>
            <p:nvPr/>
          </p:nvSpPr>
          <p:spPr>
            <a:xfrm>
              <a:off x="1317505" y="525462"/>
              <a:ext cx="139701" cy="300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5800"/>
                  </a:moveTo>
                  <a:lnTo>
                    <a:pt x="14522" y="0"/>
                  </a:lnTo>
                  <a:lnTo>
                    <a:pt x="14155" y="5325"/>
                  </a:lnTo>
                  <a:lnTo>
                    <a:pt x="18380" y="4457"/>
                  </a:lnTo>
                  <a:lnTo>
                    <a:pt x="16702" y="7315"/>
                  </a:lnTo>
                  <a:lnTo>
                    <a:pt x="21097" y="8137"/>
                  </a:lnTo>
                  <a:lnTo>
                    <a:pt x="17607" y="10475"/>
                  </a:lnTo>
                  <a:lnTo>
                    <a:pt x="21600" y="13290"/>
                  </a:lnTo>
                  <a:lnTo>
                    <a:pt x="16837" y="12942"/>
                  </a:lnTo>
                  <a:lnTo>
                    <a:pt x="18145" y="18095"/>
                  </a:lnTo>
                  <a:lnTo>
                    <a:pt x="14020" y="14457"/>
                  </a:lnTo>
                  <a:lnTo>
                    <a:pt x="13247" y="19737"/>
                  </a:lnTo>
                  <a:lnTo>
                    <a:pt x="10532" y="14935"/>
                  </a:lnTo>
                  <a:lnTo>
                    <a:pt x="8485" y="21600"/>
                  </a:lnTo>
                  <a:lnTo>
                    <a:pt x="7715" y="15627"/>
                  </a:lnTo>
                  <a:lnTo>
                    <a:pt x="4762" y="17617"/>
                  </a:lnTo>
                  <a:lnTo>
                    <a:pt x="5667" y="13937"/>
                  </a:lnTo>
                  <a:lnTo>
                    <a:pt x="135" y="14587"/>
                  </a:lnTo>
                  <a:lnTo>
                    <a:pt x="3722" y="11775"/>
                  </a:lnTo>
                  <a:lnTo>
                    <a:pt x="0" y="8615"/>
                  </a:lnTo>
                  <a:lnTo>
                    <a:pt x="4627" y="7617"/>
                  </a:lnTo>
                  <a:lnTo>
                    <a:pt x="370" y="2295"/>
                  </a:lnTo>
                  <a:lnTo>
                    <a:pt x="7312" y="6320"/>
                  </a:lnTo>
                  <a:lnTo>
                    <a:pt x="8352" y="2295"/>
                  </a:lnTo>
                  <a:close/>
                </a:path>
              </a:pathLst>
            </a:custGeom>
            <a:solidFill>
              <a:srgbClr val="CC3300"/>
            </a:solidFill>
            <a:ln w="936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50000"/>
                </a:lnSpc>
                <a:defRPr>
                  <a:solidFill>
                    <a:srgbClr val="E028EE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6" name="AutoShape 54"/>
            <p:cNvSpPr/>
            <p:nvPr/>
          </p:nvSpPr>
          <p:spPr>
            <a:xfrm>
              <a:off x="1177805" y="225425"/>
              <a:ext cx="139701" cy="300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5800"/>
                  </a:moveTo>
                  <a:lnTo>
                    <a:pt x="14522" y="0"/>
                  </a:lnTo>
                  <a:lnTo>
                    <a:pt x="14155" y="5325"/>
                  </a:lnTo>
                  <a:lnTo>
                    <a:pt x="18380" y="4457"/>
                  </a:lnTo>
                  <a:lnTo>
                    <a:pt x="16702" y="7315"/>
                  </a:lnTo>
                  <a:lnTo>
                    <a:pt x="21097" y="8137"/>
                  </a:lnTo>
                  <a:lnTo>
                    <a:pt x="17607" y="10475"/>
                  </a:lnTo>
                  <a:lnTo>
                    <a:pt x="21600" y="13290"/>
                  </a:lnTo>
                  <a:lnTo>
                    <a:pt x="16837" y="12942"/>
                  </a:lnTo>
                  <a:lnTo>
                    <a:pt x="18145" y="18095"/>
                  </a:lnTo>
                  <a:lnTo>
                    <a:pt x="14020" y="14457"/>
                  </a:lnTo>
                  <a:lnTo>
                    <a:pt x="13247" y="19737"/>
                  </a:lnTo>
                  <a:lnTo>
                    <a:pt x="10532" y="14935"/>
                  </a:lnTo>
                  <a:lnTo>
                    <a:pt x="8485" y="21600"/>
                  </a:lnTo>
                  <a:lnTo>
                    <a:pt x="7715" y="15627"/>
                  </a:lnTo>
                  <a:lnTo>
                    <a:pt x="4762" y="17617"/>
                  </a:lnTo>
                  <a:lnTo>
                    <a:pt x="5667" y="13937"/>
                  </a:lnTo>
                  <a:lnTo>
                    <a:pt x="135" y="14587"/>
                  </a:lnTo>
                  <a:lnTo>
                    <a:pt x="3722" y="11775"/>
                  </a:lnTo>
                  <a:lnTo>
                    <a:pt x="0" y="8615"/>
                  </a:lnTo>
                  <a:lnTo>
                    <a:pt x="4627" y="7617"/>
                  </a:lnTo>
                  <a:lnTo>
                    <a:pt x="370" y="2295"/>
                  </a:lnTo>
                  <a:lnTo>
                    <a:pt x="7312" y="6320"/>
                  </a:lnTo>
                  <a:lnTo>
                    <a:pt x="8352" y="2295"/>
                  </a:lnTo>
                  <a:close/>
                </a:path>
              </a:pathLst>
            </a:custGeom>
            <a:solidFill>
              <a:srgbClr val="CC3300"/>
            </a:solidFill>
            <a:ln w="936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50000"/>
                </a:lnSpc>
                <a:defRPr>
                  <a:solidFill>
                    <a:srgbClr val="E028EE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7" name="AutoShape 55"/>
            <p:cNvSpPr/>
            <p:nvPr/>
          </p:nvSpPr>
          <p:spPr>
            <a:xfrm>
              <a:off x="3409830" y="1352550"/>
              <a:ext cx="139701" cy="300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5800"/>
                  </a:moveTo>
                  <a:lnTo>
                    <a:pt x="14522" y="0"/>
                  </a:lnTo>
                  <a:lnTo>
                    <a:pt x="14155" y="5325"/>
                  </a:lnTo>
                  <a:lnTo>
                    <a:pt x="18380" y="4457"/>
                  </a:lnTo>
                  <a:lnTo>
                    <a:pt x="16702" y="7315"/>
                  </a:lnTo>
                  <a:lnTo>
                    <a:pt x="21097" y="8137"/>
                  </a:lnTo>
                  <a:lnTo>
                    <a:pt x="17607" y="10475"/>
                  </a:lnTo>
                  <a:lnTo>
                    <a:pt x="21600" y="13290"/>
                  </a:lnTo>
                  <a:lnTo>
                    <a:pt x="16837" y="12942"/>
                  </a:lnTo>
                  <a:lnTo>
                    <a:pt x="18145" y="18095"/>
                  </a:lnTo>
                  <a:lnTo>
                    <a:pt x="14020" y="14457"/>
                  </a:lnTo>
                  <a:lnTo>
                    <a:pt x="13247" y="19737"/>
                  </a:lnTo>
                  <a:lnTo>
                    <a:pt x="10532" y="14935"/>
                  </a:lnTo>
                  <a:lnTo>
                    <a:pt x="8485" y="21600"/>
                  </a:lnTo>
                  <a:lnTo>
                    <a:pt x="7715" y="15627"/>
                  </a:lnTo>
                  <a:lnTo>
                    <a:pt x="4762" y="17617"/>
                  </a:lnTo>
                  <a:lnTo>
                    <a:pt x="5667" y="13937"/>
                  </a:lnTo>
                  <a:lnTo>
                    <a:pt x="135" y="14587"/>
                  </a:lnTo>
                  <a:lnTo>
                    <a:pt x="3722" y="11775"/>
                  </a:lnTo>
                  <a:lnTo>
                    <a:pt x="0" y="8615"/>
                  </a:lnTo>
                  <a:lnTo>
                    <a:pt x="4627" y="7617"/>
                  </a:lnTo>
                  <a:lnTo>
                    <a:pt x="370" y="2295"/>
                  </a:lnTo>
                  <a:lnTo>
                    <a:pt x="7312" y="6320"/>
                  </a:lnTo>
                  <a:lnTo>
                    <a:pt x="8352" y="2295"/>
                  </a:lnTo>
                  <a:close/>
                </a:path>
              </a:pathLst>
            </a:custGeom>
            <a:solidFill>
              <a:srgbClr val="CC3300"/>
            </a:solidFill>
            <a:ln w="936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50000"/>
                </a:lnSpc>
                <a:defRPr>
                  <a:solidFill>
                    <a:srgbClr val="E028EE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229" name="Dikdörtgen 1"/>
          <p:cNvSpPr txBox="1"/>
          <p:nvPr/>
        </p:nvSpPr>
        <p:spPr>
          <a:xfrm>
            <a:off x="3672899" y="572115"/>
            <a:ext cx="1798202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3200" b="1">
                <a:solidFill>
                  <a:schemeClr val="accent1">
                    <a:satOff val="-4409"/>
                    <a:lumOff val="-10509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Bulaşma</a:t>
            </a:r>
          </a:p>
        </p:txBody>
      </p:sp>
      <p:sp>
        <p:nvSpPr>
          <p:cNvPr id="230" name="Text Box 58"/>
          <p:cNvSpPr txBox="1"/>
          <p:nvPr/>
        </p:nvSpPr>
        <p:spPr>
          <a:xfrm>
            <a:off x="3400877" y="2891105"/>
            <a:ext cx="1478646" cy="1150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/>
          <a:p>
            <a:pPr algn="ctr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Konuşma</a:t>
            </a:r>
          </a:p>
          <a:p>
            <a:pPr algn="ctr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Öksürme</a:t>
            </a:r>
          </a:p>
          <a:p>
            <a:pPr algn="ctr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Hapşırma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33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6" name="Oval 3"/>
          <p:cNvGrpSpPr/>
          <p:nvPr/>
        </p:nvGrpSpPr>
        <p:grpSpPr>
          <a:xfrm>
            <a:off x="920750" y="1582738"/>
            <a:ext cx="1800226" cy="935039"/>
            <a:chOff x="0" y="0"/>
            <a:chExt cx="1800225" cy="935037"/>
          </a:xfrm>
        </p:grpSpPr>
        <p:sp>
          <p:nvSpPr>
            <p:cNvPr id="234" name="Oval"/>
            <p:cNvSpPr/>
            <p:nvPr/>
          </p:nvSpPr>
          <p:spPr>
            <a:xfrm>
              <a:off x="0" y="0"/>
              <a:ext cx="1800226" cy="935038"/>
            </a:xfrm>
            <a:prstGeom prst="ellipse">
              <a:avLst/>
            </a:prstGeom>
            <a:noFill/>
            <a:ln w="936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5" name="Hastaya ait"/>
            <p:cNvSpPr txBox="1"/>
            <p:nvPr/>
          </p:nvSpPr>
          <p:spPr>
            <a:xfrm>
              <a:off x="211652" y="278823"/>
              <a:ext cx="1376921" cy="3773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6799" tIns="46799" rIns="46799" bIns="46799" numCol="1" anchor="ctr">
              <a:spAutoFit/>
            </a:bodyPr>
            <a:lstStyle>
              <a:lvl1pPr algn="ctr"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20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Hastaya ait</a:t>
              </a:r>
            </a:p>
          </p:txBody>
        </p:sp>
      </p:grpSp>
      <p:grpSp>
        <p:nvGrpSpPr>
          <p:cNvPr id="239" name="Rectangle 4"/>
          <p:cNvGrpSpPr/>
          <p:nvPr/>
        </p:nvGrpSpPr>
        <p:grpSpPr>
          <a:xfrm>
            <a:off x="847724" y="3216275"/>
            <a:ext cx="1944690" cy="720725"/>
            <a:chOff x="0" y="0"/>
            <a:chExt cx="1944688" cy="720725"/>
          </a:xfrm>
        </p:grpSpPr>
        <p:sp>
          <p:nvSpPr>
            <p:cNvPr id="237" name="Dikdörtgen"/>
            <p:cNvSpPr/>
            <p:nvPr/>
          </p:nvSpPr>
          <p:spPr>
            <a:xfrm>
              <a:off x="-1" y="0"/>
              <a:ext cx="1944690" cy="720725"/>
            </a:xfrm>
            <a:prstGeom prst="rect">
              <a:avLst/>
            </a:prstGeom>
            <a:noFill/>
            <a:ln w="936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8" name="Çevresel"/>
            <p:cNvSpPr txBox="1"/>
            <p:nvPr/>
          </p:nvSpPr>
          <p:spPr>
            <a:xfrm>
              <a:off x="418077" y="171667"/>
              <a:ext cx="1108534" cy="3773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6799" tIns="46799" rIns="46799" bIns="46799" numCol="1" anchor="ctr">
              <a:spAutoFit/>
            </a:bodyPr>
            <a:lstStyle>
              <a:lvl1pPr algn="ctr"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20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Çevresel</a:t>
              </a:r>
            </a:p>
          </p:txBody>
        </p:sp>
      </p:grpSp>
      <p:grpSp>
        <p:nvGrpSpPr>
          <p:cNvPr id="242" name="Oval 5"/>
          <p:cNvGrpSpPr/>
          <p:nvPr/>
        </p:nvGrpSpPr>
        <p:grpSpPr>
          <a:xfrm>
            <a:off x="920749" y="4605337"/>
            <a:ext cx="2087566" cy="1008065"/>
            <a:chOff x="0" y="0"/>
            <a:chExt cx="2087564" cy="1008064"/>
          </a:xfrm>
        </p:grpSpPr>
        <p:sp>
          <p:nvSpPr>
            <p:cNvPr id="240" name="Oval"/>
            <p:cNvSpPr/>
            <p:nvPr/>
          </p:nvSpPr>
          <p:spPr>
            <a:xfrm>
              <a:off x="-1" y="-1"/>
              <a:ext cx="2087566" cy="1008066"/>
            </a:xfrm>
            <a:prstGeom prst="ellipse">
              <a:avLst/>
            </a:prstGeom>
            <a:noFill/>
            <a:ln w="936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1" name="Temaslıya ait"/>
            <p:cNvSpPr txBox="1"/>
            <p:nvPr/>
          </p:nvSpPr>
          <p:spPr>
            <a:xfrm>
              <a:off x="249529" y="315336"/>
              <a:ext cx="1588505" cy="3773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6799" tIns="46799" rIns="46799" bIns="46799" numCol="1" anchor="ctr">
              <a:spAutoFit/>
            </a:bodyPr>
            <a:lstStyle>
              <a:lvl1pPr algn="ctr"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20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Temaslıya ait</a:t>
              </a:r>
            </a:p>
          </p:txBody>
        </p:sp>
      </p:grpSp>
      <p:sp>
        <p:nvSpPr>
          <p:cNvPr id="243" name="Dikdörtgen"/>
          <p:cNvSpPr/>
          <p:nvPr/>
        </p:nvSpPr>
        <p:spPr>
          <a:xfrm>
            <a:off x="2578100" y="1668054"/>
            <a:ext cx="4212382" cy="359653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44" name="Text Box 6"/>
          <p:cNvSpPr txBox="1"/>
          <p:nvPr/>
        </p:nvSpPr>
        <p:spPr>
          <a:xfrm>
            <a:off x="4768850" y="1582738"/>
            <a:ext cx="2055814" cy="961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Basil Yükü</a:t>
            </a:r>
          </a:p>
          <a:p>
            <a: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Semptom</a:t>
            </a:r>
          </a:p>
          <a:p>
            <a: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Tedavi</a:t>
            </a:r>
          </a:p>
        </p:txBody>
      </p:sp>
      <p:sp>
        <p:nvSpPr>
          <p:cNvPr id="245" name="AutoShape 7"/>
          <p:cNvSpPr/>
          <p:nvPr/>
        </p:nvSpPr>
        <p:spPr>
          <a:xfrm>
            <a:off x="3417887" y="1943100"/>
            <a:ext cx="865188" cy="431800"/>
          </a:xfrm>
          <a:prstGeom prst="rightArrow">
            <a:avLst>
              <a:gd name="adj1" fmla="val 50000"/>
              <a:gd name="adj2" fmla="val 50092"/>
            </a:avLst>
          </a:prstGeom>
          <a:solidFill>
            <a:schemeClr val="accent1">
              <a:satOff val="-4409"/>
              <a:lumOff val="-10509"/>
            </a:schemeClr>
          </a:solidFill>
          <a:ln w="936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lnSpc>
                <a:spcPct val="50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46" name="AutoShape 8"/>
          <p:cNvSpPr/>
          <p:nvPr/>
        </p:nvSpPr>
        <p:spPr>
          <a:xfrm>
            <a:off x="3441700" y="3382962"/>
            <a:ext cx="865188" cy="431801"/>
          </a:xfrm>
          <a:prstGeom prst="rightArrow">
            <a:avLst>
              <a:gd name="adj1" fmla="val 50000"/>
              <a:gd name="adj2" fmla="val 50092"/>
            </a:avLst>
          </a:prstGeom>
          <a:solidFill>
            <a:schemeClr val="accent1">
              <a:satOff val="-4409"/>
              <a:lumOff val="-10509"/>
            </a:schemeClr>
          </a:solidFill>
          <a:ln w="936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lnSpc>
                <a:spcPct val="50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47" name="AutoShape 9"/>
          <p:cNvSpPr/>
          <p:nvPr/>
        </p:nvSpPr>
        <p:spPr>
          <a:xfrm>
            <a:off x="3417887" y="4892675"/>
            <a:ext cx="865188" cy="431801"/>
          </a:xfrm>
          <a:prstGeom prst="rightArrow">
            <a:avLst>
              <a:gd name="adj1" fmla="val 50000"/>
              <a:gd name="adj2" fmla="val 50092"/>
            </a:avLst>
          </a:prstGeom>
          <a:solidFill>
            <a:schemeClr val="accent1">
              <a:satOff val="-4409"/>
              <a:lumOff val="-10509"/>
            </a:schemeClr>
          </a:solidFill>
          <a:ln w="936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lnSpc>
                <a:spcPct val="50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48" name="Text Box 10"/>
          <p:cNvSpPr txBox="1"/>
          <p:nvPr/>
        </p:nvSpPr>
        <p:spPr>
          <a:xfrm>
            <a:off x="4737100" y="3094037"/>
            <a:ext cx="3282417" cy="9615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/>
          <a:p>
            <a: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Basil Yoğunluğu</a:t>
            </a:r>
          </a:p>
          <a:p>
            <a: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Resirkülasyon ve Filtrasyon</a:t>
            </a:r>
          </a:p>
          <a:p>
            <a: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UV ışını</a:t>
            </a:r>
          </a:p>
        </p:txBody>
      </p:sp>
      <p:sp>
        <p:nvSpPr>
          <p:cNvPr id="249" name="Text Box 11"/>
          <p:cNvSpPr txBox="1"/>
          <p:nvPr/>
        </p:nvSpPr>
        <p:spPr>
          <a:xfrm>
            <a:off x="4757737" y="4783137"/>
            <a:ext cx="3836988" cy="9615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Temas Derecesi ve Süresi</a:t>
            </a:r>
          </a:p>
          <a:p>
            <a: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Önceki Enfeksiyon</a:t>
            </a:r>
          </a:p>
          <a:p>
            <a: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İmmun Sistemin Yeterliliği</a:t>
            </a:r>
          </a:p>
        </p:txBody>
      </p:sp>
      <p:sp>
        <p:nvSpPr>
          <p:cNvPr id="250" name="Rectangle 1"/>
          <p:cNvSpPr txBox="1"/>
          <p:nvPr/>
        </p:nvSpPr>
        <p:spPr>
          <a:xfrm>
            <a:off x="103366" y="682625"/>
            <a:ext cx="7543801" cy="585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6799" tIns="46799" rIns="46799" bIns="46799" anchor="ctr">
            <a:normAutofit/>
          </a:bodyPr>
          <a:lstStyle>
            <a:lvl1pPr algn="ctr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3200" b="1">
                <a:solidFill>
                  <a:schemeClr val="accent1">
                    <a:satOff val="-4409"/>
                    <a:lumOff val="-10509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Bulaşmayı Etkileyen Faktörler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53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Text Box 3"/>
          <p:cNvSpPr txBox="1"/>
          <p:nvPr/>
        </p:nvSpPr>
        <p:spPr>
          <a:xfrm>
            <a:off x="872066" y="5401733"/>
            <a:ext cx="2057401" cy="526528"/>
          </a:xfrm>
          <a:prstGeom prst="rect">
            <a:avLst/>
          </a:prstGeom>
          <a:ln w="38160">
            <a:solidFill>
              <a:srgbClr val="FFFFFF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>
            <a:lvl1pPr algn="ctr">
              <a:spcBef>
                <a:spcPts val="25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Hasta</a:t>
            </a:r>
          </a:p>
        </p:txBody>
      </p:sp>
      <p:sp>
        <p:nvSpPr>
          <p:cNvPr id="255" name="Line 5"/>
          <p:cNvSpPr/>
          <p:nvPr/>
        </p:nvSpPr>
        <p:spPr>
          <a:xfrm flipH="1">
            <a:off x="3065991" y="5858933"/>
            <a:ext cx="2241551" cy="1589"/>
          </a:xfrm>
          <a:prstGeom prst="line">
            <a:avLst/>
          </a:prstGeom>
          <a:ln w="76320">
            <a:solidFill>
              <a:srgbClr val="FFFFFF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6" name="Dikdörtgen"/>
          <p:cNvSpPr/>
          <p:nvPr/>
        </p:nvSpPr>
        <p:spPr>
          <a:xfrm>
            <a:off x="2578100" y="1668054"/>
            <a:ext cx="4212382" cy="359653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57" name="Text Box 7"/>
          <p:cNvSpPr txBox="1"/>
          <p:nvPr/>
        </p:nvSpPr>
        <p:spPr>
          <a:xfrm>
            <a:off x="355250" y="442368"/>
            <a:ext cx="9159876" cy="435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>
              <a:lnSpc>
                <a:spcPct val="58000"/>
              </a:lnSpc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Tüberküloz basili ile organizma arasında üç ana durum vardır</a:t>
            </a:r>
          </a:p>
        </p:txBody>
      </p:sp>
      <p:pic>
        <p:nvPicPr>
          <p:cNvPr id="258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1088" y="980791"/>
            <a:ext cx="7147100" cy="53603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is Teması">
  <a:themeElements>
    <a:clrScheme name="Ofis Teması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is Teması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Ofis Teması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4926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4926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is Teması">
  <a:themeElements>
    <a:clrScheme name="Ofis Teması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is Teması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Ofis Teması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4926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4926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1162</Words>
  <Application>Microsoft Office PowerPoint</Application>
  <PresentationFormat>Ekran Gösterisi (4:3)</PresentationFormat>
  <Paragraphs>325</Paragraphs>
  <Slides>47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47</vt:i4>
      </vt:variant>
    </vt:vector>
  </HeadingPairs>
  <TitlesOfParts>
    <vt:vector size="55" baseType="lpstr">
      <vt:lpstr>Arial</vt:lpstr>
      <vt:lpstr>Calibri</vt:lpstr>
      <vt:lpstr>Comic Sans MS</vt:lpstr>
      <vt:lpstr>Garamond</vt:lpstr>
      <vt:lpstr>Symbol</vt:lpstr>
      <vt:lpstr>Tahoma</vt:lpstr>
      <vt:lpstr>Times New Roman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</dc:creator>
  <cp:lastModifiedBy>pc</cp:lastModifiedBy>
  <cp:revision>3</cp:revision>
  <dcterms:modified xsi:type="dcterms:W3CDTF">2020-03-22T11:25:13Z</dcterms:modified>
</cp:coreProperties>
</file>