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303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30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06" r:id="rId34"/>
    <p:sldId id="307" r:id="rId35"/>
    <p:sldId id="308" r:id="rId36"/>
    <p:sldId id="288" r:id="rId37"/>
    <p:sldId id="309" r:id="rId38"/>
    <p:sldId id="310" r:id="rId39"/>
    <p:sldId id="311" r:id="rId40"/>
    <p:sldId id="305" r:id="rId41"/>
    <p:sldId id="302" r:id="rId4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046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Metni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93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9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aşlık Metni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0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0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aşlık Metni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11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aşlık Metni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19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20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28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29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21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Metni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Başlık Metni</a:t>
            </a:r>
          </a:p>
        </p:txBody>
      </p:sp>
      <p:sp>
        <p:nvSpPr>
          <p:cNvPr id="30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39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48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9" name="Metin Yer Tutucusu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aşlık Metni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Başlık Metni</a:t>
            </a:r>
          </a:p>
        </p:txBody>
      </p:sp>
      <p:sp>
        <p:nvSpPr>
          <p:cNvPr id="7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4" name="Metin Yer Tutucusu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aşlık Metni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Başlık Metni</a:t>
            </a:r>
          </a:p>
        </p:txBody>
      </p:sp>
      <p:sp>
        <p:nvSpPr>
          <p:cNvPr id="83" name="Resim Yer Tutucusu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Başlık Metni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Alt Başlık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0" name="Resim 3" descr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18582"/>
            <a:ext cx="9001001" cy="675075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Metin kutusu 4"/>
          <p:cNvSpPr txBox="1"/>
          <p:nvPr/>
        </p:nvSpPr>
        <p:spPr>
          <a:xfrm>
            <a:off x="899591" y="5445223"/>
            <a:ext cx="748883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tr-TR" dirty="0"/>
              <a:t>Tütün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58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53771053-A336-4293-8257-C4230AB806DE}"/>
              </a:ext>
            </a:extLst>
          </p:cNvPr>
          <p:cNvSpPr/>
          <p:nvPr/>
        </p:nvSpPr>
        <p:spPr>
          <a:xfrm>
            <a:off x="2466669" y="448883"/>
            <a:ext cx="4198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200" b="1" dirty="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cs typeface="Arial"/>
                <a:sym typeface="Arial"/>
              </a:rPr>
              <a:t>SİGARA ve KANSER</a:t>
            </a:r>
            <a:endParaRPr lang="tr-TR" sz="3200" b="1" dirty="0">
              <a:solidFill>
                <a:schemeClr val="accent1">
                  <a:satOff val="-4409"/>
                  <a:lumOff val="-10509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10BD3757-7324-4FEF-BF81-AFC10EA8C41F}"/>
              </a:ext>
            </a:extLst>
          </p:cNvPr>
          <p:cNvSpPr/>
          <p:nvPr/>
        </p:nvSpPr>
        <p:spPr>
          <a:xfrm>
            <a:off x="1275804" y="1791377"/>
            <a:ext cx="7032172" cy="313932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Arial"/>
                <a:cs typeface="Arial"/>
              </a:rPr>
              <a:t>Başta </a:t>
            </a:r>
            <a:r>
              <a:rPr lang="tr-TR" altLang="tr-TR" sz="2000" b="1" dirty="0">
                <a:latin typeface="Arial"/>
                <a:cs typeface="Arial"/>
              </a:rPr>
              <a:t>AKCİĞER KANSERİ </a:t>
            </a:r>
            <a:r>
              <a:rPr lang="tr-TR" altLang="tr-TR" sz="2000" dirty="0">
                <a:latin typeface="Arial"/>
                <a:cs typeface="Arial"/>
              </a:rPr>
              <a:t>olmak üzere;</a:t>
            </a:r>
          </a:p>
          <a:p>
            <a:pPr eaLnBrk="1" hangingPunct="1">
              <a:lnSpc>
                <a:spcPct val="90000"/>
              </a:lnSpc>
            </a:pPr>
            <a:endParaRPr lang="tr-TR" altLang="tr-TR" sz="2000" dirty="0">
              <a:latin typeface="Arial"/>
              <a:cs typeface="Arial"/>
            </a:endParaRPr>
          </a:p>
          <a:p>
            <a:pPr marL="285750" indent="-285750"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r-TR" altLang="tr-TR" sz="2000" dirty="0">
                <a:latin typeface="Arial"/>
                <a:cs typeface="Arial"/>
              </a:rPr>
              <a:t>oral </a:t>
            </a:r>
            <a:r>
              <a:rPr lang="tr-TR" altLang="tr-TR" sz="2000" dirty="0" err="1">
                <a:latin typeface="Arial"/>
                <a:cs typeface="Arial"/>
              </a:rPr>
              <a:t>kavite</a:t>
            </a:r>
            <a:r>
              <a:rPr lang="tr-TR" altLang="tr-TR" sz="2000" dirty="0">
                <a:latin typeface="Arial"/>
                <a:cs typeface="Arial"/>
              </a:rPr>
              <a:t>, nazal </a:t>
            </a:r>
            <a:r>
              <a:rPr lang="tr-TR" altLang="tr-TR" sz="2000" dirty="0" err="1">
                <a:latin typeface="Arial"/>
                <a:cs typeface="Arial"/>
              </a:rPr>
              <a:t>kavite</a:t>
            </a:r>
            <a:r>
              <a:rPr lang="tr-TR" altLang="tr-TR" sz="2000" dirty="0">
                <a:latin typeface="Arial"/>
                <a:cs typeface="Arial"/>
              </a:rPr>
              <a:t>, </a:t>
            </a:r>
            <a:r>
              <a:rPr lang="tr-TR" altLang="tr-TR" sz="2000" dirty="0" err="1">
                <a:latin typeface="Arial"/>
                <a:cs typeface="Arial"/>
              </a:rPr>
              <a:t>paranazal</a:t>
            </a:r>
            <a:r>
              <a:rPr lang="tr-TR" altLang="tr-TR" sz="2000" dirty="0">
                <a:latin typeface="Arial"/>
                <a:cs typeface="Arial"/>
              </a:rPr>
              <a:t> sinüsler, </a:t>
            </a:r>
            <a:r>
              <a:rPr lang="tr-TR" altLang="tr-TR" sz="2000" dirty="0" err="1">
                <a:latin typeface="Arial"/>
                <a:cs typeface="Arial"/>
              </a:rPr>
              <a:t>farinks</a:t>
            </a:r>
            <a:r>
              <a:rPr lang="tr-TR" altLang="tr-TR" sz="2000" dirty="0">
                <a:latin typeface="Arial"/>
                <a:cs typeface="Arial"/>
              </a:rPr>
              <a:t> ve </a:t>
            </a:r>
            <a:r>
              <a:rPr lang="tr-TR" altLang="tr-TR" sz="2000" dirty="0" err="1">
                <a:latin typeface="Arial"/>
                <a:cs typeface="Arial"/>
              </a:rPr>
              <a:t>larinks</a:t>
            </a:r>
            <a:r>
              <a:rPr lang="tr-TR" altLang="tr-TR" sz="2000" dirty="0">
                <a:latin typeface="Arial"/>
                <a:cs typeface="Arial"/>
              </a:rPr>
              <a:t>,</a:t>
            </a:r>
          </a:p>
          <a:p>
            <a:pPr marL="285750" indent="-285750"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r-TR" altLang="tr-TR" sz="2000" dirty="0" err="1">
                <a:latin typeface="Arial"/>
                <a:cs typeface="Arial"/>
              </a:rPr>
              <a:t>özefagus</a:t>
            </a:r>
            <a:r>
              <a:rPr lang="tr-TR" altLang="tr-TR" sz="2000" dirty="0">
                <a:latin typeface="Arial"/>
                <a:cs typeface="Arial"/>
              </a:rPr>
              <a:t>, mide,</a:t>
            </a:r>
          </a:p>
          <a:p>
            <a:pPr marL="285750" indent="-285750"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r-TR" altLang="tr-TR" sz="2000" dirty="0">
                <a:latin typeface="Arial"/>
                <a:cs typeface="Arial"/>
              </a:rPr>
              <a:t>pankreas, </a:t>
            </a:r>
          </a:p>
          <a:p>
            <a:pPr marL="285750" indent="-285750"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r-TR" altLang="tr-TR" sz="2000" dirty="0">
                <a:latin typeface="Arial"/>
                <a:cs typeface="Arial"/>
              </a:rPr>
              <a:t>karaciğer, </a:t>
            </a:r>
          </a:p>
          <a:p>
            <a:pPr marL="285750" indent="-285750"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r-TR" altLang="tr-TR" sz="2000" dirty="0">
                <a:latin typeface="Arial"/>
                <a:cs typeface="Arial"/>
              </a:rPr>
              <a:t>böbrek, mesane,</a:t>
            </a:r>
          </a:p>
          <a:p>
            <a:pPr marL="285750" indent="-285750"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r-TR" altLang="tr-TR" sz="2000" dirty="0">
                <a:latin typeface="Arial"/>
                <a:cs typeface="Arial"/>
              </a:rPr>
              <a:t>prostat, </a:t>
            </a:r>
          </a:p>
          <a:p>
            <a:pPr marL="285750" indent="-285750"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r-TR" altLang="tr-TR" sz="2000" dirty="0" err="1">
                <a:latin typeface="Arial"/>
                <a:cs typeface="Arial"/>
              </a:rPr>
              <a:t>Serviks</a:t>
            </a:r>
            <a:endParaRPr lang="tr-TR" altLang="tr-TR" sz="2000" dirty="0">
              <a:latin typeface="Arial"/>
              <a:cs typeface="Arial"/>
            </a:endParaRPr>
          </a:p>
          <a:p>
            <a:pPr marL="285750" indent="-285750"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r-TR" altLang="tr-TR" sz="2000" dirty="0">
                <a:latin typeface="Arial"/>
                <a:cs typeface="Arial"/>
              </a:rPr>
              <a:t>ve </a:t>
            </a:r>
            <a:r>
              <a:rPr lang="tr-TR" altLang="tr-TR" sz="2000" b="1" dirty="0">
                <a:latin typeface="Arial"/>
                <a:cs typeface="Arial"/>
              </a:rPr>
              <a:t>diğer birçok organda kanser riskini arttırmaktadır.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69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CF77FD12-41C2-49D4-909A-351A22951B0D}"/>
              </a:ext>
            </a:extLst>
          </p:cNvPr>
          <p:cNvSpPr/>
          <p:nvPr/>
        </p:nvSpPr>
        <p:spPr>
          <a:xfrm>
            <a:off x="2466669" y="448883"/>
            <a:ext cx="4198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200" b="1" dirty="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cs typeface="Arial"/>
                <a:sym typeface="Arial"/>
              </a:rPr>
              <a:t>SİGARA ve KANSER</a:t>
            </a:r>
            <a:endParaRPr lang="tr-TR" sz="3200" b="1" dirty="0">
              <a:solidFill>
                <a:schemeClr val="accent1">
                  <a:satOff val="-4409"/>
                  <a:lumOff val="-10509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5506E7A1-13E3-4531-B057-497544103D80}"/>
              </a:ext>
            </a:extLst>
          </p:cNvPr>
          <p:cNvSpPr/>
          <p:nvPr/>
        </p:nvSpPr>
        <p:spPr>
          <a:xfrm>
            <a:off x="2190206" y="2004035"/>
            <a:ext cx="5090160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75000"/>
                <a:alpha val="83000"/>
              </a:schemeClr>
            </a:solidFill>
          </a:ln>
        </p:spPr>
        <p:txBody>
          <a:bodyPr wrap="square">
            <a:spAutoFit/>
          </a:bodyPr>
          <a:lstStyle/>
          <a:p>
            <a:pPr algn="ctr" hangingPunct="1">
              <a:spcBef>
                <a:spcPct val="0"/>
              </a:spcBef>
            </a:pPr>
            <a:endParaRPr lang="tr-TR" altLang="tr-TR" b="1" dirty="0"/>
          </a:p>
          <a:p>
            <a:pPr algn="ctr" hangingPunct="1">
              <a:spcBef>
                <a:spcPct val="0"/>
              </a:spcBef>
            </a:pPr>
            <a:r>
              <a:rPr lang="tr-TR" altLang="tr-TR" b="1" dirty="0"/>
              <a:t>Tüm kanserlerin; % 30’unun</a:t>
            </a:r>
          </a:p>
          <a:p>
            <a:pPr algn="ctr" hangingPunct="1">
              <a:spcBef>
                <a:spcPct val="0"/>
              </a:spcBef>
            </a:pPr>
            <a:endParaRPr lang="tr-TR" altLang="tr-TR" b="1" dirty="0"/>
          </a:p>
          <a:p>
            <a:pPr algn="ctr" hangingPunct="1">
              <a:spcBef>
                <a:spcPct val="0"/>
              </a:spcBef>
            </a:pPr>
            <a:r>
              <a:rPr lang="tr-TR" altLang="tr-TR" b="1" dirty="0"/>
              <a:t>Kanserden ölümlerin; % 50’sinin</a:t>
            </a:r>
          </a:p>
          <a:p>
            <a:pPr algn="ctr" hangingPunct="1">
              <a:spcBef>
                <a:spcPct val="0"/>
              </a:spcBef>
            </a:pPr>
            <a:endParaRPr lang="tr-TR" altLang="tr-TR" b="1" dirty="0"/>
          </a:p>
          <a:p>
            <a:pPr algn="ctr" hangingPunct="1">
              <a:spcBef>
                <a:spcPct val="0"/>
              </a:spcBef>
            </a:pPr>
            <a:r>
              <a:rPr lang="tr-TR" altLang="tr-TR" b="1" dirty="0"/>
              <a:t>Akciğer kanserinin; % 90’nının </a:t>
            </a:r>
          </a:p>
          <a:p>
            <a:pPr algn="ctr" hangingPunct="1">
              <a:spcBef>
                <a:spcPct val="0"/>
              </a:spcBef>
            </a:pPr>
            <a:endParaRPr lang="tr-TR" altLang="tr-TR" b="1" dirty="0"/>
          </a:p>
          <a:p>
            <a:pPr algn="ctr" hangingPunct="1">
              <a:spcBef>
                <a:spcPct val="0"/>
              </a:spcBef>
            </a:pPr>
            <a:r>
              <a:rPr lang="tr-TR" altLang="tr-TR" b="1" dirty="0"/>
              <a:t>Nedeni SİGARA</a:t>
            </a:r>
          </a:p>
          <a:p>
            <a:pPr algn="ctr" hangingPunct="1">
              <a:spcBef>
                <a:spcPct val="0"/>
              </a:spcBef>
            </a:pPr>
            <a:endParaRPr lang="tr-TR" altLang="tr-TR" dirty="0"/>
          </a:p>
          <a:p>
            <a:pPr algn="ctr" hangingPunct="1">
              <a:spcBef>
                <a:spcPct val="0"/>
              </a:spcBef>
            </a:pPr>
            <a:endParaRPr lang="tr-TR" altLang="tr-TR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40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Başlık 1"/>
          <p:cNvSpPr txBox="1"/>
          <p:nvPr/>
        </p:nvSpPr>
        <p:spPr>
          <a:xfrm>
            <a:off x="468312" y="404813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914400">
              <a:defRPr sz="32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altLang="tr-TR" sz="3600"/>
              <a:t>Mekanizma</a:t>
            </a:r>
            <a:endParaRPr sz="3600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B51755C-E191-45E1-BB70-F607C36C5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133" y="1600200"/>
            <a:ext cx="8483599" cy="45259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tr-TR" altLang="tr-TR" dirty="0"/>
              <a:t>Kanserojen maddelerin alımı</a:t>
            </a:r>
          </a:p>
          <a:p>
            <a:pPr>
              <a:buClr>
                <a:schemeClr val="tx1"/>
              </a:buClr>
            </a:pPr>
            <a:endParaRPr lang="tr-TR" altLang="tr-TR" dirty="0"/>
          </a:p>
          <a:p>
            <a:pPr>
              <a:buClr>
                <a:schemeClr val="tx1"/>
              </a:buClr>
            </a:pPr>
            <a:r>
              <a:rPr lang="tr-TR" altLang="tr-TR" dirty="0" err="1"/>
              <a:t>Onkojen</a:t>
            </a:r>
            <a:r>
              <a:rPr lang="tr-TR" altLang="tr-TR" dirty="0"/>
              <a:t> ve tümör </a:t>
            </a:r>
            <a:r>
              <a:rPr lang="tr-TR" altLang="tr-TR" dirty="0" err="1"/>
              <a:t>supressor</a:t>
            </a:r>
            <a:r>
              <a:rPr lang="tr-TR" altLang="tr-TR" dirty="0"/>
              <a:t> genlerde mutasyon</a:t>
            </a:r>
          </a:p>
          <a:p>
            <a:pPr>
              <a:buClr>
                <a:schemeClr val="tx1"/>
              </a:buClr>
            </a:pPr>
            <a:endParaRPr lang="tr-TR" altLang="tr-TR" dirty="0"/>
          </a:p>
          <a:p>
            <a:pPr>
              <a:buClr>
                <a:schemeClr val="tx1"/>
              </a:buClr>
            </a:pPr>
            <a:r>
              <a:rPr lang="tr-TR" altLang="tr-TR" dirty="0"/>
              <a:t>Normal gelişim kontrol mekanizmalarının kaybı</a:t>
            </a:r>
          </a:p>
          <a:p>
            <a:endParaRPr lang="tr-TR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45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A0CA117F-5B6A-4802-9D8A-1886D66C5AD5}"/>
              </a:ext>
            </a:extLst>
          </p:cNvPr>
          <p:cNvSpPr/>
          <p:nvPr/>
        </p:nvSpPr>
        <p:spPr>
          <a:xfrm>
            <a:off x="2466669" y="448883"/>
            <a:ext cx="4198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2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cs typeface="Arial"/>
                <a:sym typeface="Arial"/>
              </a:rPr>
              <a:t>SİGARA ve KANSER</a:t>
            </a:r>
            <a:endParaRPr lang="tr-TR" sz="3200" b="1" dirty="0">
              <a:solidFill>
                <a:schemeClr val="accent1">
                  <a:satOff val="-4409"/>
                  <a:lumOff val="-10509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BA9331A1-DBC5-40C5-884B-E89F019C35A5}"/>
              </a:ext>
            </a:extLst>
          </p:cNvPr>
          <p:cNvSpPr/>
          <p:nvPr/>
        </p:nvSpPr>
        <p:spPr>
          <a:xfrm>
            <a:off x="838199" y="1320801"/>
            <a:ext cx="80433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3200" dirty="0"/>
              <a:t>Akciğer kanserlerinin %85-90’ından </a:t>
            </a:r>
            <a:r>
              <a:rPr lang="tr-TR" altLang="tr-TR" sz="3200" dirty="0" err="1"/>
              <a:t>primer</a:t>
            </a:r>
            <a:r>
              <a:rPr lang="tr-TR" altLang="tr-TR" sz="3200" dirty="0"/>
              <a:t> sorumludur</a:t>
            </a: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3200" dirty="0"/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3200" dirty="0"/>
              <a:t>Sigara içenlerde akciğer kanseri riski içmeyenlerdekinden yaklaşık 20 kat fazla.</a:t>
            </a: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3200" dirty="0"/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3200" dirty="0"/>
              <a:t>Sigara içmediği halde dumanına maruz kalanlarda bile akciğer kanseri riski içmeyenlerdekinden 3 kat fazladır.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49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Başlık 1"/>
          <p:cNvSpPr txBox="1"/>
          <p:nvPr/>
        </p:nvSpPr>
        <p:spPr>
          <a:xfrm>
            <a:off x="468312" y="476250"/>
            <a:ext cx="82296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32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altLang="tr-TR" dirty="0"/>
              <a:t>Sigara &amp; </a:t>
            </a:r>
            <a:r>
              <a:rPr lang="tr-TR" altLang="tr-TR" dirty="0" err="1"/>
              <a:t>Kardiyovasküler</a:t>
            </a:r>
            <a:r>
              <a:rPr lang="tr-TR" altLang="tr-TR" dirty="0"/>
              <a:t> Sistem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9D93CB7-D77D-4E8C-8A96-3BE22C9F0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tr-TR" altLang="tr-TR" dirty="0"/>
              <a:t>35 yaş üstü </a:t>
            </a:r>
            <a:r>
              <a:rPr lang="tr-TR" altLang="tr-TR" dirty="0" err="1"/>
              <a:t>iskemik</a:t>
            </a:r>
            <a:r>
              <a:rPr lang="tr-TR" altLang="tr-TR" dirty="0"/>
              <a:t> kalp hastalığı ölümlerinin %20’si, </a:t>
            </a:r>
            <a:r>
              <a:rPr lang="tr-TR" altLang="tr-TR" dirty="0" err="1"/>
              <a:t>KVS’e</a:t>
            </a:r>
            <a:r>
              <a:rPr lang="tr-TR" altLang="tr-TR" dirty="0"/>
              <a:t> bağlı ölümlerin %33’ünden sorumlu</a:t>
            </a:r>
          </a:p>
          <a:p>
            <a:pPr>
              <a:buClr>
                <a:schemeClr val="tx1"/>
              </a:buClr>
            </a:pPr>
            <a:endParaRPr lang="tr-TR" altLang="tr-TR" dirty="0"/>
          </a:p>
          <a:p>
            <a:pPr>
              <a:buClr>
                <a:schemeClr val="tx1"/>
              </a:buClr>
            </a:pPr>
            <a:r>
              <a:rPr lang="tr-TR" altLang="tr-TR" dirty="0"/>
              <a:t>Sigara içenlerde kalp krizi geçirme riski </a:t>
            </a:r>
            <a:r>
              <a:rPr lang="tr-TR" altLang="tr-TR" b="1" i="1" dirty="0"/>
              <a:t>3 kat</a:t>
            </a:r>
            <a:r>
              <a:rPr lang="tr-TR" altLang="tr-TR" dirty="0"/>
              <a:t> artmaktadır.</a:t>
            </a:r>
            <a:endParaRPr lang="tr-TR" altLang="tr-TR" b="1" dirty="0"/>
          </a:p>
          <a:p>
            <a:pPr>
              <a:buClr>
                <a:schemeClr val="tx1"/>
              </a:buClr>
            </a:pPr>
            <a:endParaRPr lang="tr-TR" altLang="tr-TR" b="1" dirty="0"/>
          </a:p>
          <a:p>
            <a:pPr>
              <a:buClr>
                <a:schemeClr val="tx1"/>
              </a:buClr>
            </a:pPr>
            <a:r>
              <a:rPr lang="tr-TR" altLang="tr-TR" dirty="0"/>
              <a:t>Pasif içicilerde kalp hastalıklarına bağlı ölümler </a:t>
            </a:r>
            <a:r>
              <a:rPr lang="tr-TR" altLang="tr-TR" b="1" dirty="0"/>
              <a:t>%30 artış</a:t>
            </a:r>
            <a:r>
              <a:rPr lang="tr-TR" altLang="tr-TR" dirty="0"/>
              <a:t> göstermiştir</a:t>
            </a:r>
          </a:p>
          <a:p>
            <a:endParaRPr lang="tr-TR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0590C1-1919-424F-89A8-207144F8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B26348C-4AC1-4C08-9A15-D070E3890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 descr="İçerik Yer Tutucusu 3">
            <a:extLst>
              <a:ext uri="{FF2B5EF4-FFF2-40B4-BE49-F238E27FC236}">
                <a16:creationId xmlns:a16="http://schemas.microsoft.com/office/drawing/2014/main" id="{E5C14DB9-04F9-420D-B5A3-6AE5D593C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id="{8EAD3863-905F-497A-9121-2B8BA1BA930C}"/>
              </a:ext>
            </a:extLst>
          </p:cNvPr>
          <p:cNvSpPr txBox="1"/>
          <p:nvPr/>
        </p:nvSpPr>
        <p:spPr>
          <a:xfrm>
            <a:off x="468312" y="476250"/>
            <a:ext cx="82296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32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altLang="tr-TR" dirty="0"/>
              <a:t>Sigara &amp; </a:t>
            </a:r>
            <a:r>
              <a:rPr lang="tr-TR" altLang="tr-TR" dirty="0" err="1"/>
              <a:t>Kardiyovasküler</a:t>
            </a:r>
            <a:r>
              <a:rPr lang="tr-TR" altLang="tr-TR" dirty="0"/>
              <a:t> Sistem</a:t>
            </a:r>
            <a:endParaRPr lang="tr-TR" dirty="0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0A574E5-D779-4268-827C-1F12BAA0B324}"/>
              </a:ext>
            </a:extLst>
          </p:cNvPr>
          <p:cNvSpPr/>
          <p:nvPr/>
        </p:nvSpPr>
        <p:spPr>
          <a:xfrm>
            <a:off x="414866" y="1861098"/>
            <a:ext cx="82830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/>
              <a:t>Sigara akut olarak kan basıncında </a:t>
            </a:r>
            <a:r>
              <a:rPr lang="tr-TR" altLang="tr-TR" sz="2800" b="1" dirty="0"/>
              <a:t>10 mm </a:t>
            </a:r>
            <a:r>
              <a:rPr lang="tr-TR" altLang="tr-TR" sz="2800" b="1" dirty="0" err="1"/>
              <a:t>Hg’lık</a:t>
            </a:r>
            <a:r>
              <a:rPr lang="tr-TR" altLang="tr-TR" sz="2800" b="1" dirty="0"/>
              <a:t> artış</a:t>
            </a:r>
            <a:r>
              <a:rPr lang="tr-TR" altLang="tr-TR" sz="2800" dirty="0"/>
              <a:t> yapar</a:t>
            </a: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800" dirty="0"/>
          </a:p>
          <a:p>
            <a:pPr marL="457200" lvl="1" indent="-4572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/>
              <a:t>HT hastalarında sigaranın bırakılması KAH riskini %35-40 kadar düşürür</a:t>
            </a: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800" dirty="0"/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/>
              <a:t>Sigara bırakıldığında, KVS </a:t>
            </a:r>
            <a:r>
              <a:rPr lang="tr-TR" altLang="tr-TR" sz="2800" dirty="0" err="1"/>
              <a:t>mortalite</a:t>
            </a:r>
            <a:r>
              <a:rPr lang="tr-TR" altLang="tr-TR" sz="2800" dirty="0"/>
              <a:t> ve </a:t>
            </a:r>
            <a:r>
              <a:rPr lang="tr-TR" altLang="tr-TR" sz="2800" dirty="0" err="1"/>
              <a:t>morbidite</a:t>
            </a:r>
            <a:r>
              <a:rPr lang="tr-TR" altLang="tr-TR" sz="2800" dirty="0"/>
              <a:t> azalır</a:t>
            </a:r>
          </a:p>
        </p:txBody>
      </p:sp>
    </p:spTree>
    <p:extLst>
      <p:ext uri="{BB962C8B-B14F-4D97-AF65-F5344CB8AC3E}">
        <p14:creationId xmlns:p14="http://schemas.microsoft.com/office/powerpoint/2010/main" val="418271017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54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56" name="Rectangle 1"/>
          <p:cNvSpPr txBox="1"/>
          <p:nvPr/>
        </p:nvSpPr>
        <p:spPr>
          <a:xfrm>
            <a:off x="357187" y="692150"/>
            <a:ext cx="8229601" cy="600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 anchor="ctr">
            <a:normAutofit/>
          </a:bodyPr>
          <a:lstStyle>
            <a:lvl1pPr algn="ctr" defTabSz="813816">
              <a:lnSpc>
                <a:spcPct val="82000"/>
              </a:lnSpc>
              <a:tabLst>
                <a:tab pos="393700" algn="l"/>
                <a:tab pos="787400" algn="l"/>
                <a:tab pos="1193800" algn="l"/>
                <a:tab pos="1587500" algn="l"/>
                <a:tab pos="1981200" algn="l"/>
                <a:tab pos="2387600" algn="l"/>
                <a:tab pos="2781300" algn="l"/>
                <a:tab pos="3175000" algn="l"/>
                <a:tab pos="3594100" algn="l"/>
                <a:tab pos="3987800" algn="l"/>
                <a:tab pos="4394200" algn="l"/>
                <a:tab pos="4787900" algn="l"/>
                <a:tab pos="5181600" algn="l"/>
                <a:tab pos="5588000" algn="l"/>
                <a:tab pos="5981700" algn="l"/>
                <a:tab pos="6375400" algn="l"/>
                <a:tab pos="6781800" algn="l"/>
                <a:tab pos="7188200" algn="l"/>
                <a:tab pos="7594600" algn="l"/>
                <a:tab pos="7988300" algn="l"/>
              </a:tabLst>
              <a:defRPr sz="3559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dirty="0"/>
              <a:t>Mekanizma</a:t>
            </a:r>
            <a:endParaRPr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E267397-545A-414D-9D17-0879F9846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tr-TR" altLang="tr-TR" dirty="0" err="1"/>
              <a:t>Endotel</a:t>
            </a:r>
            <a:r>
              <a:rPr lang="tr-TR" altLang="tr-TR" dirty="0"/>
              <a:t> </a:t>
            </a:r>
            <a:r>
              <a:rPr lang="tr-TR" altLang="tr-TR" dirty="0" err="1"/>
              <a:t>disfonksiyonu</a:t>
            </a:r>
            <a:endParaRPr lang="tr-TR" altLang="tr-TR" dirty="0"/>
          </a:p>
          <a:p>
            <a:pPr>
              <a:buClr>
                <a:schemeClr val="tx1"/>
              </a:buClr>
            </a:pPr>
            <a:endParaRPr lang="tr-TR" altLang="tr-TR" dirty="0"/>
          </a:p>
          <a:p>
            <a:pPr>
              <a:buClr>
                <a:schemeClr val="tx1"/>
              </a:buClr>
            </a:pPr>
            <a:r>
              <a:rPr lang="tr-TR" altLang="tr-TR" dirty="0" err="1"/>
              <a:t>Protrombotik</a:t>
            </a:r>
            <a:r>
              <a:rPr lang="tr-TR" altLang="tr-TR" dirty="0"/>
              <a:t> etki</a:t>
            </a:r>
          </a:p>
          <a:p>
            <a:pPr>
              <a:buClr>
                <a:schemeClr val="tx1"/>
              </a:buClr>
            </a:pPr>
            <a:endParaRPr lang="tr-TR" altLang="tr-TR" dirty="0"/>
          </a:p>
          <a:p>
            <a:pPr>
              <a:buClr>
                <a:schemeClr val="tx1"/>
              </a:buClr>
            </a:pPr>
            <a:r>
              <a:rPr lang="tr-TR" altLang="tr-TR" dirty="0" err="1"/>
              <a:t>İnflamasyon</a:t>
            </a:r>
            <a:endParaRPr lang="tr-TR" altLang="tr-TR" dirty="0"/>
          </a:p>
          <a:p>
            <a:pPr>
              <a:buClr>
                <a:schemeClr val="tx1"/>
              </a:buClr>
            </a:pPr>
            <a:endParaRPr lang="tr-TR" altLang="tr-TR" dirty="0"/>
          </a:p>
          <a:p>
            <a:pPr>
              <a:buClr>
                <a:schemeClr val="tx1"/>
              </a:buClr>
            </a:pPr>
            <a:r>
              <a:rPr lang="tr-TR" altLang="tr-TR" dirty="0"/>
              <a:t>Lipit metabolizmasında değişiklikler</a:t>
            </a:r>
          </a:p>
          <a:p>
            <a:pPr>
              <a:buClr>
                <a:schemeClr val="tx1"/>
              </a:buClr>
            </a:pPr>
            <a:endParaRPr lang="tr-TR" altLang="tr-TR" dirty="0"/>
          </a:p>
          <a:p>
            <a:pPr>
              <a:buClr>
                <a:schemeClr val="tx1"/>
              </a:buClr>
            </a:pPr>
            <a:r>
              <a:rPr lang="tr-TR" altLang="tr-TR" dirty="0" err="1"/>
              <a:t>Myokardiyal</a:t>
            </a:r>
            <a:r>
              <a:rPr lang="tr-TR" altLang="tr-TR" dirty="0"/>
              <a:t> oksijenin sağlanamaması</a:t>
            </a:r>
          </a:p>
          <a:p>
            <a:pPr marL="0" indent="0">
              <a:buNone/>
            </a:pPr>
            <a:endParaRPr lang="tr-TR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59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Sistemik belirtiler…"/>
          <p:cNvSpPr txBox="1">
            <a:spLocks noGrp="1"/>
          </p:cNvSpPr>
          <p:nvPr>
            <p:ph type="body" idx="1"/>
          </p:nvPr>
        </p:nvSpPr>
        <p:spPr>
          <a:xfrm>
            <a:off x="7874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tr-TR" altLang="tr-TR" sz="2400" dirty="0"/>
              <a:t>Kronik </a:t>
            </a:r>
            <a:r>
              <a:rPr lang="tr-TR" altLang="tr-TR" sz="2400" dirty="0" err="1"/>
              <a:t>obstruktif</a:t>
            </a:r>
            <a:r>
              <a:rPr lang="tr-TR" altLang="tr-TR" sz="2400" dirty="0"/>
              <a:t> akciğer hastalığı (KOAH)</a:t>
            </a:r>
          </a:p>
          <a:p>
            <a:pPr eaLnBrk="1" hangingPunct="1">
              <a:buClr>
                <a:schemeClr val="tx1"/>
              </a:buClr>
            </a:pPr>
            <a:endParaRPr lang="tr-TR" altLang="tr-TR" sz="2400" dirty="0"/>
          </a:p>
          <a:p>
            <a:pPr eaLnBrk="1" hangingPunct="1">
              <a:buClr>
                <a:schemeClr val="tx1"/>
              </a:buClr>
            </a:pPr>
            <a:r>
              <a:rPr lang="tr-TR" altLang="tr-TR" sz="2400" dirty="0"/>
              <a:t>Astım</a:t>
            </a:r>
          </a:p>
          <a:p>
            <a:pPr eaLnBrk="1" hangingPunct="1">
              <a:buClr>
                <a:schemeClr val="tx1"/>
              </a:buClr>
            </a:pPr>
            <a:endParaRPr lang="tr-TR" altLang="tr-TR" sz="2400" dirty="0"/>
          </a:p>
          <a:p>
            <a:pPr eaLnBrk="1" hangingPunct="1">
              <a:buClr>
                <a:schemeClr val="tx1"/>
              </a:buClr>
            </a:pPr>
            <a:r>
              <a:rPr lang="tr-TR" altLang="tr-TR" sz="2400" dirty="0" err="1"/>
              <a:t>Spontan</a:t>
            </a:r>
            <a:r>
              <a:rPr lang="tr-TR" altLang="tr-TR" sz="2400" dirty="0"/>
              <a:t> </a:t>
            </a:r>
            <a:r>
              <a:rPr lang="tr-TR" altLang="tr-TR" sz="2400" dirty="0" err="1"/>
              <a:t>pnömotoraks</a:t>
            </a:r>
            <a:endParaRPr lang="tr-TR" altLang="tr-TR" sz="2400" dirty="0"/>
          </a:p>
          <a:p>
            <a:pPr eaLnBrk="1" hangingPunct="1">
              <a:buClr>
                <a:schemeClr val="tx1"/>
              </a:buClr>
            </a:pPr>
            <a:endParaRPr lang="tr-TR" altLang="tr-TR" sz="2400" dirty="0"/>
          </a:p>
          <a:p>
            <a:pPr eaLnBrk="1" hangingPunct="1">
              <a:buClr>
                <a:schemeClr val="tx1"/>
              </a:buClr>
            </a:pPr>
            <a:r>
              <a:rPr lang="tr-TR" altLang="tr-TR" sz="2400" dirty="0"/>
              <a:t>Tüberküloz</a:t>
            </a:r>
          </a:p>
          <a:p>
            <a:pPr eaLnBrk="1" hangingPunct="1">
              <a:buClr>
                <a:schemeClr val="tx1"/>
              </a:buClr>
            </a:pPr>
            <a:endParaRPr lang="tr-TR" altLang="tr-TR" sz="2400" dirty="0"/>
          </a:p>
          <a:p>
            <a:pPr eaLnBrk="1" hangingPunct="1">
              <a:buClr>
                <a:schemeClr val="tx1"/>
              </a:buClr>
            </a:pPr>
            <a:r>
              <a:rPr lang="tr-TR" altLang="tr-TR" sz="2400" dirty="0" err="1"/>
              <a:t>İnterstisyel</a:t>
            </a:r>
            <a:r>
              <a:rPr lang="tr-TR" altLang="tr-TR" sz="2400" dirty="0"/>
              <a:t> akciğer hastalığı</a:t>
            </a:r>
          </a:p>
          <a:p>
            <a:pPr marL="0" indent="0"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461" name="Başlık 1"/>
          <p:cNvSpPr txBox="1"/>
          <p:nvPr/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40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altLang="tr-TR" sz="3200" dirty="0"/>
              <a:t>Sigara ile Görülme Sıklığı Artan Akciğer Hastalıkları</a:t>
            </a:r>
            <a:endParaRPr sz="3200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64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Solunum sisteminde  tüberküloza spesifik bulgu yok…"/>
          <p:cNvSpPr txBox="1">
            <a:spLocks noGrp="1"/>
          </p:cNvSpPr>
          <p:nvPr>
            <p:ph type="body" idx="1"/>
          </p:nvPr>
        </p:nvSpPr>
        <p:spPr>
          <a:xfrm>
            <a:off x="850900" y="1689100"/>
            <a:ext cx="7640402" cy="420192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tr-TR" altLang="tr-TR" dirty="0"/>
              <a:t>KOAH </a:t>
            </a:r>
            <a:r>
              <a:rPr lang="tr-TR" altLang="tr-TR" dirty="0" err="1"/>
              <a:t>etyolojisinde</a:t>
            </a:r>
            <a:r>
              <a:rPr lang="tr-TR" altLang="tr-TR" dirty="0"/>
              <a:t>, sigara dumanına verilen anormal </a:t>
            </a:r>
            <a:r>
              <a:rPr lang="tr-TR" altLang="tr-TR" dirty="0" err="1"/>
              <a:t>inflamatuar</a:t>
            </a:r>
            <a:r>
              <a:rPr lang="tr-TR" altLang="tr-TR" dirty="0"/>
              <a:t> yanıt başroldedir</a:t>
            </a:r>
          </a:p>
          <a:p>
            <a:pPr marL="857250" lvl="2" indent="-457200"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r-TR" altLang="tr-TR" dirty="0" err="1"/>
              <a:t>Silia</a:t>
            </a:r>
            <a:r>
              <a:rPr lang="tr-TR" altLang="tr-TR" dirty="0"/>
              <a:t> kaybı, mukus bez </a:t>
            </a:r>
            <a:r>
              <a:rPr lang="tr-TR" altLang="tr-TR" dirty="0" err="1"/>
              <a:t>hiperplazisi</a:t>
            </a:r>
            <a:r>
              <a:rPr lang="tr-TR" altLang="tr-TR" dirty="0"/>
              <a:t>, </a:t>
            </a:r>
            <a:r>
              <a:rPr lang="tr-TR" altLang="tr-TR" dirty="0" err="1"/>
              <a:t>Goblet</a:t>
            </a:r>
            <a:r>
              <a:rPr lang="tr-TR" altLang="tr-TR" dirty="0"/>
              <a:t> hücre sayısında artış, </a:t>
            </a:r>
            <a:r>
              <a:rPr lang="tr-TR" altLang="tr-TR" dirty="0" err="1"/>
              <a:t>squamoz</a:t>
            </a:r>
            <a:r>
              <a:rPr lang="tr-TR" altLang="tr-TR" dirty="0"/>
              <a:t> </a:t>
            </a:r>
            <a:r>
              <a:rPr lang="tr-TR" altLang="tr-TR" dirty="0" err="1"/>
              <a:t>metaplazi</a:t>
            </a:r>
            <a:r>
              <a:rPr lang="tr-TR" altLang="tr-TR" dirty="0"/>
              <a:t>, mukus birikimi, alveol </a:t>
            </a:r>
            <a:r>
              <a:rPr lang="tr-TR" altLang="tr-TR" dirty="0" err="1"/>
              <a:t>destrüksiyonu</a:t>
            </a:r>
            <a:endParaRPr lang="tr-TR" altLang="tr-TR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tr-TR" altLang="tr-TR" sz="3000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tr-TR" altLang="tr-TR" dirty="0" err="1"/>
              <a:t>KOAH’ın</a:t>
            </a:r>
            <a:r>
              <a:rPr lang="tr-TR" altLang="tr-TR" dirty="0"/>
              <a:t> en önemli sebebi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tr-TR" altLang="tr-TR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tr-TR" altLang="tr-TR" dirty="0"/>
              <a:t>Sigara içenlerde KOAH gelişme riski, içmeyenlere göre 4 kat artmıştır</a:t>
            </a:r>
          </a:p>
          <a:p>
            <a:pPr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466" name="Başlık 1"/>
          <p:cNvSpPr txBox="1"/>
          <p:nvPr/>
        </p:nvSpPr>
        <p:spPr>
          <a:xfrm>
            <a:off x="457200" y="4397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36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altLang="tr-TR" dirty="0"/>
              <a:t>Sigara &amp; Akciğer Hastalıkları</a:t>
            </a:r>
            <a:endParaRPr lang="tr-TR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69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7A17BB26-53FF-4A36-B836-A70188BFF352}"/>
              </a:ext>
            </a:extLst>
          </p:cNvPr>
          <p:cNvSpPr/>
          <p:nvPr/>
        </p:nvSpPr>
        <p:spPr>
          <a:xfrm>
            <a:off x="457200" y="1047720"/>
            <a:ext cx="8001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/>
              <a:t>Sigara içimi, hem astım </a:t>
            </a:r>
            <a:r>
              <a:rPr lang="tr-TR" altLang="tr-TR" sz="2800" dirty="0" err="1"/>
              <a:t>insidansında</a:t>
            </a:r>
            <a:r>
              <a:rPr lang="tr-TR" altLang="tr-TR" sz="2800" dirty="0"/>
              <a:t> artışa, hem de alevlenmelerin daha sık görülmesine neden olur</a:t>
            </a: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800" dirty="0"/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/>
              <a:t>Tüberküloz hastalığı ve </a:t>
            </a:r>
            <a:r>
              <a:rPr lang="tr-TR" altLang="tr-TR" sz="2800" dirty="0" err="1"/>
              <a:t>mortalitesi</a:t>
            </a:r>
            <a:r>
              <a:rPr lang="tr-TR" altLang="tr-TR" sz="2800" dirty="0"/>
              <a:t>, sigara içenlerde 2 kat daha fazla gözlenir</a:t>
            </a: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800" dirty="0"/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 err="1"/>
              <a:t>Spontan</a:t>
            </a:r>
            <a:r>
              <a:rPr lang="tr-TR" altLang="tr-TR" sz="2800" dirty="0"/>
              <a:t> </a:t>
            </a:r>
            <a:r>
              <a:rPr lang="tr-TR" altLang="tr-TR" sz="2800" dirty="0" err="1"/>
              <a:t>pnömotoraks</a:t>
            </a:r>
            <a:r>
              <a:rPr lang="tr-TR" altLang="tr-TR" sz="2800" dirty="0"/>
              <a:t> için önemli bir risk faktörüdür</a:t>
            </a: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800" dirty="0"/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/>
              <a:t>İPF, </a:t>
            </a:r>
            <a:r>
              <a:rPr lang="tr-TR" altLang="tr-TR" sz="2800" dirty="0" err="1"/>
              <a:t>respiratuar</a:t>
            </a:r>
            <a:r>
              <a:rPr lang="tr-TR" altLang="tr-TR" sz="2800" dirty="0"/>
              <a:t> </a:t>
            </a:r>
            <a:r>
              <a:rPr lang="tr-TR" altLang="tr-TR" sz="2800" dirty="0" err="1"/>
              <a:t>bronşiolit</a:t>
            </a:r>
            <a:r>
              <a:rPr lang="tr-TR" altLang="tr-TR" sz="2800" dirty="0"/>
              <a:t>, DIP, RB-ILD VE </a:t>
            </a:r>
            <a:r>
              <a:rPr lang="tr-TR" altLang="tr-TR" sz="2800" dirty="0" err="1"/>
              <a:t>Histiositozis</a:t>
            </a:r>
            <a:r>
              <a:rPr lang="tr-TR" altLang="tr-TR" sz="2800" dirty="0"/>
              <a:t>-X gibi </a:t>
            </a:r>
            <a:r>
              <a:rPr lang="tr-TR" altLang="tr-TR" sz="2800" dirty="0" err="1"/>
              <a:t>interstisyel</a:t>
            </a:r>
            <a:r>
              <a:rPr lang="tr-TR" altLang="tr-TR" sz="2800" dirty="0"/>
              <a:t> akciğer hastalığı alt tipleri sigara ile ilişkilidir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9E97EA29-DCD8-4ADC-B9C8-4A53D5E0785E}"/>
              </a:ext>
            </a:extLst>
          </p:cNvPr>
          <p:cNvSpPr txBox="1"/>
          <p:nvPr/>
        </p:nvSpPr>
        <p:spPr>
          <a:xfrm>
            <a:off x="5715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36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altLang="tr-TR" dirty="0"/>
              <a:t>Sigara &amp; Akciğer Hastalıkları</a:t>
            </a:r>
            <a:endParaRPr lang="tr-TR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4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Rectangle 1"/>
          <p:cNvSpPr txBox="1"/>
          <p:nvPr/>
        </p:nvSpPr>
        <p:spPr>
          <a:xfrm>
            <a:off x="457200" y="2800878"/>
            <a:ext cx="8234361" cy="1017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914400">
              <a:lnSpc>
                <a:spcPct val="67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44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pPr hangingPunct="1">
              <a:spcBef>
                <a:spcPct val="0"/>
              </a:spcBef>
            </a:pPr>
            <a:r>
              <a:rPr lang="tr-TR" altLang="tr-TR" dirty="0"/>
              <a:t>Sigaranın Sağlık Etkileri </a:t>
            </a:r>
          </a:p>
          <a:p>
            <a:pPr hangingPunct="1">
              <a:spcBef>
                <a:spcPct val="0"/>
              </a:spcBef>
            </a:pPr>
            <a:r>
              <a:rPr lang="tr-TR" altLang="tr-TR" dirty="0"/>
              <a:t>ve Bırakma Yöntemleri</a:t>
            </a:r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73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0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Rectangle 1"/>
          <p:cNvSpPr txBox="1"/>
          <p:nvPr/>
        </p:nvSpPr>
        <p:spPr>
          <a:xfrm>
            <a:off x="603250" y="736600"/>
            <a:ext cx="754380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 anchor="ctr">
            <a:normAutofit/>
          </a:bodyPr>
          <a:lstStyle>
            <a:lvl1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6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altLang="tr-TR" dirty="0" err="1"/>
              <a:t>Reproduktif</a:t>
            </a:r>
            <a:r>
              <a:rPr lang="tr-TR" altLang="tr-TR" dirty="0"/>
              <a:t> ve gelişimsel etkiler</a:t>
            </a:r>
            <a:endParaRPr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86B472E-CAA7-4C4E-8DBF-745506B87169}"/>
              </a:ext>
            </a:extLst>
          </p:cNvPr>
          <p:cNvSpPr/>
          <p:nvPr/>
        </p:nvSpPr>
        <p:spPr>
          <a:xfrm>
            <a:off x="888999" y="1692278"/>
            <a:ext cx="690033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/>
              <a:t>Gebeliği sürdürmede risk artışı</a:t>
            </a:r>
          </a:p>
          <a:p>
            <a:pPr marL="285750" indent="-28575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800" dirty="0"/>
          </a:p>
          <a:p>
            <a:pPr marL="285750" indent="-28575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 err="1"/>
              <a:t>Plasental</a:t>
            </a:r>
            <a:r>
              <a:rPr lang="tr-TR" altLang="tr-TR" sz="2800" dirty="0"/>
              <a:t> fonksiyon bozuklukları</a:t>
            </a:r>
          </a:p>
          <a:p>
            <a:pPr marL="285750" indent="-28575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800" dirty="0"/>
          </a:p>
          <a:p>
            <a:pPr marL="285750" indent="-28575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 err="1"/>
              <a:t>Konjenital</a:t>
            </a:r>
            <a:r>
              <a:rPr lang="tr-TR" altLang="tr-TR" sz="2800" dirty="0"/>
              <a:t> </a:t>
            </a:r>
            <a:r>
              <a:rPr lang="tr-TR" altLang="tr-TR" sz="2800" dirty="0" err="1"/>
              <a:t>malformasyonlar</a:t>
            </a:r>
            <a:endParaRPr lang="tr-TR" altLang="tr-TR" sz="2800" dirty="0"/>
          </a:p>
          <a:p>
            <a:pPr marL="285750" indent="-28575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800" dirty="0"/>
          </a:p>
          <a:p>
            <a:pPr marL="285750" indent="-28575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/>
              <a:t>Seksüel </a:t>
            </a:r>
            <a:r>
              <a:rPr lang="tr-TR" altLang="tr-TR" sz="2800" dirty="0" err="1"/>
              <a:t>disfonksiyon</a:t>
            </a:r>
            <a:endParaRPr lang="tr-TR" altLang="tr-TR" sz="2800" dirty="0"/>
          </a:p>
          <a:p>
            <a:pPr marL="285750" indent="-28575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800" dirty="0"/>
          </a:p>
          <a:p>
            <a:pPr marL="285750" indent="-28575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/>
              <a:t>Sperm yapı ve kalitesinde bozukluk</a:t>
            </a:r>
          </a:p>
          <a:p>
            <a:pPr marL="285750" indent="-28575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800" dirty="0"/>
          </a:p>
          <a:p>
            <a:pPr marL="285750" indent="-28575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 err="1"/>
              <a:t>Fertilite</a:t>
            </a:r>
            <a:r>
              <a:rPr lang="tr-TR" altLang="tr-TR" sz="2800" dirty="0"/>
              <a:t> kaybı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82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Ziehl-Neelsen boyama"/>
          <p:cNvSpPr txBox="1">
            <a:spLocks noGrp="1"/>
          </p:cNvSpPr>
          <p:nvPr>
            <p:ph type="body" sz="half" idx="1"/>
          </p:nvPr>
        </p:nvSpPr>
        <p:spPr>
          <a:xfrm>
            <a:off x="227013" y="1"/>
            <a:ext cx="8675687" cy="1244600"/>
          </a:xfrm>
          <a:prstGeom prst="rect">
            <a:avLst/>
          </a:prstGeom>
        </p:spPr>
        <p:txBody>
          <a:bodyPr lIns="51479" tIns="51479" rIns="51479" bIns="51479"/>
          <a:lstStyle/>
          <a:p>
            <a:pPr marL="256031" indent="-237743" algn="ctr">
              <a:spcBef>
                <a:spcPts val="1400"/>
              </a:spcBef>
              <a:buSzTx/>
              <a:buNone/>
              <a:defRPr b="1">
                <a:solidFill>
                  <a:schemeClr val="accent1">
                    <a:satOff val="-4409"/>
                    <a:lumOff val="-10509"/>
                  </a:schemeClr>
                </a:solidFill>
                <a:effectLst>
                  <a:outerShdw blurRad="38100" dist="38100" dir="2700000" rotWithShape="0">
                    <a:srgbClr val="FFFFFF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	 </a:t>
            </a:r>
          </a:p>
          <a:p>
            <a:pPr marL="256031" indent="-237743" algn="ctr">
              <a:spcBef>
                <a:spcPts val="1400"/>
              </a:spcBef>
              <a:buSzTx/>
              <a:buNone/>
              <a:defRPr sz="28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altLang="tr-TR" dirty="0"/>
              <a:t>   Diğer Sistemlere Etkileri</a:t>
            </a:r>
            <a:r>
              <a:rPr lang="tr-TR" dirty="0"/>
              <a:t>	</a:t>
            </a:r>
            <a:r>
              <a:rPr dirty="0"/>
              <a:t>	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E966476E-7F10-48D0-8A93-20C6BDFE19A9}"/>
              </a:ext>
            </a:extLst>
          </p:cNvPr>
          <p:cNvSpPr/>
          <p:nvPr/>
        </p:nvSpPr>
        <p:spPr>
          <a:xfrm>
            <a:off x="606689" y="1659486"/>
            <a:ext cx="791633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tr-TR" altLang="tr-TR" sz="3600" dirty="0"/>
              <a:t>Kan dolaşımı ve damarlar üzerine etkileriyle </a:t>
            </a:r>
            <a:r>
              <a:rPr lang="tr-TR" altLang="tr-TR" sz="3600" b="1" dirty="0"/>
              <a:t>beyin damarı hastalıkları ve inme </a:t>
            </a:r>
            <a:r>
              <a:rPr lang="tr-TR" altLang="tr-TR" sz="3600" dirty="0"/>
              <a:t>riskini arttırır</a:t>
            </a:r>
            <a:br>
              <a:rPr lang="tr-TR" altLang="tr-TR" sz="3600" dirty="0"/>
            </a:br>
            <a:endParaRPr lang="tr-TR" altLang="tr-TR" sz="3600" dirty="0"/>
          </a:p>
          <a:p>
            <a:pPr marL="457200" lvl="1" indent="-457200" eaLnBrk="1" hangingPunct="1">
              <a:buFont typeface="Courier New" panose="02070309020205020404" pitchFamily="49" charset="0"/>
              <a:buChar char="o"/>
            </a:pPr>
            <a:r>
              <a:rPr lang="tr-TR" altLang="tr-TR" sz="3100" dirty="0"/>
              <a:t>Beyin Kanaması” riski </a:t>
            </a:r>
            <a:r>
              <a:rPr lang="tr-TR" altLang="tr-TR" sz="3100" dirty="0">
                <a:solidFill>
                  <a:srgbClr val="FF0000"/>
                </a:solidFill>
              </a:rPr>
              <a:t>iki</a:t>
            </a:r>
            <a:r>
              <a:rPr lang="tr-TR" altLang="tr-TR" sz="3100" dirty="0"/>
              <a:t> kat</a:t>
            </a:r>
          </a:p>
          <a:p>
            <a:pPr marL="457200" lvl="1" indent="-457200" eaLnBrk="1" hangingPunct="1">
              <a:buFont typeface="Courier New" panose="02070309020205020404" pitchFamily="49" charset="0"/>
              <a:buChar char="o"/>
            </a:pPr>
            <a:r>
              <a:rPr lang="tr-TR" altLang="tr-TR" sz="3100" dirty="0"/>
              <a:t>Beyin damarlarında tıkanma” riski </a:t>
            </a:r>
            <a:r>
              <a:rPr lang="tr-TR" altLang="tr-TR" sz="3100" dirty="0">
                <a:solidFill>
                  <a:srgbClr val="FF0000"/>
                </a:solidFill>
              </a:rPr>
              <a:t>üç</a:t>
            </a:r>
            <a:r>
              <a:rPr lang="tr-TR" altLang="tr-TR" sz="3100" dirty="0"/>
              <a:t> kat artmaktadır</a:t>
            </a:r>
          </a:p>
          <a:p>
            <a:pPr marL="457200" lvl="1" indent="-457200" eaLnBrk="1" hangingPunct="1">
              <a:buFont typeface="Courier New" panose="02070309020205020404" pitchFamily="49" charset="0"/>
              <a:buChar char="o"/>
            </a:pPr>
            <a:r>
              <a:rPr lang="tr-TR" altLang="tr-TR" sz="3100" dirty="0"/>
              <a:t>“Alzheimer” oluşumunu kolaylaştırır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89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D9F7B1D-2D34-414C-8CB1-1FB1075D6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</a:pPr>
            <a:r>
              <a:rPr lang="tr-TR" altLang="tr-TR" dirty="0" err="1"/>
              <a:t>Reflü</a:t>
            </a:r>
            <a:r>
              <a:rPr lang="tr-TR" altLang="tr-TR" dirty="0"/>
              <a:t> hastalığı</a:t>
            </a:r>
          </a:p>
          <a:p>
            <a:pPr>
              <a:buClr>
                <a:schemeClr val="tx1"/>
              </a:buClr>
            </a:pPr>
            <a:endParaRPr lang="tr-TR" altLang="tr-TR" dirty="0"/>
          </a:p>
          <a:p>
            <a:pPr>
              <a:buClr>
                <a:schemeClr val="tx1"/>
              </a:buClr>
            </a:pPr>
            <a:r>
              <a:rPr lang="tr-TR" altLang="tr-TR" dirty="0"/>
              <a:t> Mide ülseri</a:t>
            </a:r>
          </a:p>
          <a:p>
            <a:pPr>
              <a:buClr>
                <a:schemeClr val="tx1"/>
              </a:buClr>
            </a:pPr>
            <a:endParaRPr lang="tr-TR" altLang="tr-TR" dirty="0"/>
          </a:p>
          <a:p>
            <a:pPr>
              <a:buClr>
                <a:schemeClr val="tx1"/>
              </a:buClr>
            </a:pPr>
            <a:r>
              <a:rPr lang="tr-TR" altLang="tr-TR" dirty="0" err="1"/>
              <a:t>Crohn</a:t>
            </a:r>
            <a:r>
              <a:rPr lang="tr-TR" altLang="tr-TR" dirty="0"/>
              <a:t> hastalığı</a:t>
            </a:r>
          </a:p>
          <a:p>
            <a:pPr>
              <a:buClr>
                <a:schemeClr val="tx1"/>
              </a:buClr>
            </a:pPr>
            <a:endParaRPr lang="tr-TR" altLang="tr-TR" dirty="0"/>
          </a:p>
          <a:p>
            <a:pPr>
              <a:buClr>
                <a:schemeClr val="tx1"/>
              </a:buClr>
            </a:pPr>
            <a:r>
              <a:rPr lang="tr-TR" altLang="tr-TR" dirty="0"/>
              <a:t>Ciltte kuruma,</a:t>
            </a:r>
          </a:p>
          <a:p>
            <a:pPr>
              <a:buClr>
                <a:schemeClr val="tx1"/>
              </a:buClr>
            </a:pPr>
            <a:endParaRPr lang="tr-TR" altLang="tr-TR" dirty="0"/>
          </a:p>
          <a:p>
            <a:pPr>
              <a:buClr>
                <a:schemeClr val="tx1"/>
              </a:buClr>
            </a:pPr>
            <a:r>
              <a:rPr lang="tr-TR" altLang="tr-TR" dirty="0"/>
              <a:t>Gözde katarakt</a:t>
            </a:r>
          </a:p>
          <a:p>
            <a:pPr>
              <a:buClr>
                <a:schemeClr val="tx1"/>
              </a:buClr>
            </a:pPr>
            <a:endParaRPr lang="tr-TR" altLang="tr-TR" dirty="0"/>
          </a:p>
          <a:p>
            <a:pPr>
              <a:buClr>
                <a:schemeClr val="tx1"/>
              </a:buClr>
            </a:pPr>
            <a:r>
              <a:rPr lang="tr-TR" altLang="tr-TR" dirty="0" err="1"/>
              <a:t>Osteopeni</a:t>
            </a:r>
            <a:r>
              <a:rPr lang="tr-TR" altLang="tr-TR" dirty="0"/>
              <a:t>, osteoporoz, kemik </a:t>
            </a:r>
            <a:r>
              <a:rPr lang="tr-TR" altLang="tr-TR" dirty="0" err="1"/>
              <a:t>fraktürleri</a:t>
            </a:r>
            <a:endParaRPr lang="tr-TR" altLang="tr-TR" dirty="0"/>
          </a:p>
          <a:p>
            <a:endParaRPr lang="tr-TR" dirty="0"/>
          </a:p>
        </p:txBody>
      </p:sp>
      <p:sp>
        <p:nvSpPr>
          <p:cNvPr id="8" name="Ziehl-Neelsen boyama">
            <a:extLst>
              <a:ext uri="{FF2B5EF4-FFF2-40B4-BE49-F238E27FC236}">
                <a16:creationId xmlns:a16="http://schemas.microsoft.com/office/drawing/2014/main" id="{C45FA225-4DE2-4B52-8D5B-80E78FA3D18E}"/>
              </a:ext>
            </a:extLst>
          </p:cNvPr>
          <p:cNvSpPr txBox="1">
            <a:spLocks/>
          </p:cNvSpPr>
          <p:nvPr/>
        </p:nvSpPr>
        <p:spPr>
          <a:xfrm>
            <a:off x="227013" y="1"/>
            <a:ext cx="8675687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1479" tIns="51479" rIns="51479" bIns="5147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6031" indent="-237743" algn="ctr" hangingPunct="1">
              <a:spcBef>
                <a:spcPts val="1400"/>
              </a:spcBef>
              <a:buSzTx/>
              <a:buFont typeface="Arial"/>
              <a:buNone/>
              <a:defRPr b="1">
                <a:solidFill>
                  <a:schemeClr val="accent1">
                    <a:satOff val="-4409"/>
                    <a:lumOff val="-10509"/>
                  </a:schemeClr>
                </a:solidFill>
                <a:effectLst>
                  <a:outerShdw blurRad="38100" dist="38100" dir="2700000" rotWithShape="0">
                    <a:srgbClr val="FFFFFF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tr-TR" b="1" dirty="0">
                <a:solidFill>
                  <a:schemeClr val="accent1">
                    <a:satOff val="-4409"/>
                    <a:lumOff val="-10509"/>
                  </a:schemeClr>
                </a:solidFill>
                <a:effectLst>
                  <a:outerShdw blurRad="38100" dist="38100" dir="2700000" rotWithShape="0">
                    <a:srgbClr val="FFFFFF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	 </a:t>
            </a:r>
          </a:p>
          <a:p>
            <a:pPr marL="256031" indent="-237743" algn="ctr" hangingPunct="1">
              <a:spcBef>
                <a:spcPts val="1400"/>
              </a:spcBef>
              <a:buSzTx/>
              <a:buFont typeface="Arial"/>
              <a:buNone/>
              <a:defRPr sz="28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altLang="tr-TR" sz="2800" b="1" dirty="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rPr>
              <a:t>   Diğer Sistemlere Etkileri</a:t>
            </a:r>
            <a:r>
              <a:rPr lang="tr-TR" sz="2800" b="1" dirty="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3CE23E-6F17-4DC2-B242-B4855F17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A26FC8-C79A-445B-9D61-C3C52FFEA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 descr="İçerik Yer Tutucusu 3">
            <a:extLst>
              <a:ext uri="{FF2B5EF4-FFF2-40B4-BE49-F238E27FC236}">
                <a16:creationId xmlns:a16="http://schemas.microsoft.com/office/drawing/2014/main" id="{D30614FE-6E44-4443-9CF2-71A13068F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58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5EDA52FF-389D-4C48-A83A-C5F53B2621CA}"/>
              </a:ext>
            </a:extLst>
          </p:cNvPr>
          <p:cNvSpPr txBox="1"/>
          <p:nvPr/>
        </p:nvSpPr>
        <p:spPr>
          <a:xfrm>
            <a:off x="3153738" y="2290188"/>
            <a:ext cx="562451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6" name="Ziehl-Neelsen boyama">
            <a:extLst>
              <a:ext uri="{FF2B5EF4-FFF2-40B4-BE49-F238E27FC236}">
                <a16:creationId xmlns:a16="http://schemas.microsoft.com/office/drawing/2014/main" id="{1253DE59-D252-4419-BAFE-046A8A0981EB}"/>
              </a:ext>
            </a:extLst>
          </p:cNvPr>
          <p:cNvSpPr txBox="1">
            <a:spLocks/>
          </p:cNvSpPr>
          <p:nvPr/>
        </p:nvSpPr>
        <p:spPr>
          <a:xfrm>
            <a:off x="227013" y="1"/>
            <a:ext cx="8675687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1479" tIns="51479" rIns="51479" bIns="5147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6031" indent="-237743" algn="ctr" hangingPunct="1">
              <a:spcBef>
                <a:spcPts val="1400"/>
              </a:spcBef>
              <a:buSzTx/>
              <a:buFont typeface="Arial"/>
              <a:buNone/>
              <a:defRPr b="1">
                <a:solidFill>
                  <a:schemeClr val="accent1">
                    <a:satOff val="-4409"/>
                    <a:lumOff val="-10509"/>
                  </a:schemeClr>
                </a:solidFill>
                <a:effectLst>
                  <a:outerShdw blurRad="38100" dist="38100" dir="2700000" rotWithShape="0">
                    <a:srgbClr val="FFFFFF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tr-TR" b="1" dirty="0">
                <a:solidFill>
                  <a:schemeClr val="accent1">
                    <a:satOff val="-4409"/>
                    <a:lumOff val="-10509"/>
                  </a:schemeClr>
                </a:solidFill>
                <a:effectLst>
                  <a:outerShdw blurRad="38100" dist="38100" dir="2700000" rotWithShape="0">
                    <a:srgbClr val="FFFFFF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	 </a:t>
            </a:r>
          </a:p>
          <a:p>
            <a:pPr marL="256031" indent="-237743" algn="ctr" hangingPunct="1">
              <a:spcBef>
                <a:spcPts val="1400"/>
              </a:spcBef>
              <a:buSzTx/>
              <a:buFont typeface="Arial"/>
              <a:buNone/>
              <a:defRPr sz="28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altLang="tr-TR" sz="2800" b="1" dirty="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rPr>
              <a:t>   Sigara ve Operasyon</a:t>
            </a:r>
            <a:r>
              <a:rPr lang="tr-TR" sz="2800" b="1" dirty="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7" name="Ziehl-Neelsen boyama">
            <a:extLst>
              <a:ext uri="{FF2B5EF4-FFF2-40B4-BE49-F238E27FC236}">
                <a16:creationId xmlns:a16="http://schemas.microsoft.com/office/drawing/2014/main" id="{73163765-0B7B-45F7-88D3-F784FC5FA7D1}"/>
              </a:ext>
            </a:extLst>
          </p:cNvPr>
          <p:cNvSpPr txBox="1">
            <a:spLocks/>
          </p:cNvSpPr>
          <p:nvPr/>
        </p:nvSpPr>
        <p:spPr>
          <a:xfrm>
            <a:off x="379413" y="152401"/>
            <a:ext cx="8675687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1479" tIns="51479" rIns="51479" bIns="5147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6031" indent="-237743" algn="ctr" hangingPunct="1">
              <a:spcBef>
                <a:spcPts val="1400"/>
              </a:spcBef>
              <a:buSzTx/>
              <a:buFont typeface="Arial"/>
              <a:buNone/>
              <a:defRPr b="1">
                <a:solidFill>
                  <a:schemeClr val="accent1">
                    <a:satOff val="-4409"/>
                    <a:lumOff val="-10509"/>
                  </a:schemeClr>
                </a:solidFill>
                <a:effectLst>
                  <a:outerShdw blurRad="38100" dist="38100" dir="2700000" rotWithShape="0">
                    <a:srgbClr val="FFFFFF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tr-TR" sz="2800" b="1" dirty="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80394022-76A7-4DD0-932A-9E5CCA8B191A}"/>
              </a:ext>
            </a:extLst>
          </p:cNvPr>
          <p:cNvSpPr/>
          <p:nvPr/>
        </p:nvSpPr>
        <p:spPr>
          <a:xfrm>
            <a:off x="352689" y="1620838"/>
            <a:ext cx="84255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3200" dirty="0" err="1"/>
              <a:t>Postoperatif</a:t>
            </a:r>
            <a:r>
              <a:rPr lang="tr-TR" altLang="tr-TR" sz="3200" dirty="0"/>
              <a:t> komplikasyonlarda artışa yol açar</a:t>
            </a:r>
          </a:p>
          <a:p>
            <a:pPr marL="457200" lvl="1" indent="-457200"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r-TR" altLang="tr-TR" sz="2800" dirty="0"/>
              <a:t>Uzamış yatış süresi,</a:t>
            </a:r>
          </a:p>
          <a:p>
            <a:pPr marL="457200" lvl="1" indent="-457200"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r-TR" altLang="tr-TR" sz="2800" dirty="0" err="1"/>
              <a:t>Pnömoni</a:t>
            </a:r>
            <a:r>
              <a:rPr lang="tr-TR" altLang="tr-TR" sz="2800" dirty="0"/>
              <a:t>, </a:t>
            </a:r>
            <a:r>
              <a:rPr lang="tr-TR" altLang="tr-TR" sz="2800" dirty="0" err="1"/>
              <a:t>atelektazi</a:t>
            </a:r>
            <a:r>
              <a:rPr lang="tr-TR" altLang="tr-TR" sz="2800" dirty="0"/>
              <a:t>, </a:t>
            </a:r>
            <a:r>
              <a:rPr lang="tr-TR" altLang="tr-TR" sz="2800" dirty="0" err="1"/>
              <a:t>pnömotoraks</a:t>
            </a:r>
            <a:r>
              <a:rPr lang="tr-TR" altLang="tr-TR" sz="2800" dirty="0"/>
              <a:t> gibi komplikasyonların görülme sıklığında artış.</a:t>
            </a:r>
          </a:p>
          <a:p>
            <a:pPr lvl="1" indent="0" eaLnBrk="1" hangingPunct="1">
              <a:lnSpc>
                <a:spcPct val="90000"/>
              </a:lnSpc>
              <a:buClr>
                <a:schemeClr val="tx1"/>
              </a:buClr>
            </a:pPr>
            <a:endParaRPr lang="tr-TR" altLang="tr-TR" sz="2800" dirty="0"/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3200" dirty="0"/>
              <a:t>Komplikasyonların olmaması için, sigaranın operasyondan en az 8 hafta önce bırakılması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7210023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Başlık 1"/>
          <p:cNvSpPr txBox="1">
            <a:spLocks noGrp="1"/>
          </p:cNvSpPr>
          <p:nvPr>
            <p:ph type="title"/>
          </p:nvPr>
        </p:nvSpPr>
        <p:spPr>
          <a:xfrm>
            <a:off x="469275" y="232789"/>
            <a:ext cx="8229600" cy="1143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94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58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Text Box 6"/>
          <p:cNvSpPr txBox="1"/>
          <p:nvPr/>
        </p:nvSpPr>
        <p:spPr>
          <a:xfrm>
            <a:off x="3153738" y="2290188"/>
            <a:ext cx="562451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11" name="Ziehl-Neelsen boyama">
            <a:extLst>
              <a:ext uri="{FF2B5EF4-FFF2-40B4-BE49-F238E27FC236}">
                <a16:creationId xmlns:a16="http://schemas.microsoft.com/office/drawing/2014/main" id="{E475ADD4-4A9A-4B0A-8882-E840FAC69F2C}"/>
              </a:ext>
            </a:extLst>
          </p:cNvPr>
          <p:cNvSpPr txBox="1">
            <a:spLocks/>
          </p:cNvSpPr>
          <p:nvPr/>
        </p:nvSpPr>
        <p:spPr>
          <a:xfrm>
            <a:off x="227013" y="1"/>
            <a:ext cx="8675687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1479" tIns="51479" rIns="51479" bIns="5147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6031" indent="-237743" algn="ctr" hangingPunct="1">
              <a:spcBef>
                <a:spcPts val="1400"/>
              </a:spcBef>
              <a:buSzTx/>
              <a:buFont typeface="Arial"/>
              <a:buNone/>
              <a:defRPr b="1">
                <a:solidFill>
                  <a:schemeClr val="accent1">
                    <a:satOff val="-4409"/>
                    <a:lumOff val="-10509"/>
                  </a:schemeClr>
                </a:solidFill>
                <a:effectLst>
                  <a:outerShdw blurRad="38100" dist="38100" dir="2700000" rotWithShape="0">
                    <a:srgbClr val="FFFFFF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tr-TR" b="1" dirty="0">
                <a:solidFill>
                  <a:schemeClr val="accent1">
                    <a:satOff val="-4409"/>
                    <a:lumOff val="-10509"/>
                  </a:schemeClr>
                </a:solidFill>
                <a:effectLst>
                  <a:outerShdw blurRad="38100" dist="38100" dir="2700000" rotWithShape="0">
                    <a:srgbClr val="FFFFFF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	 </a:t>
            </a:r>
          </a:p>
          <a:p>
            <a:pPr marL="256031" indent="-237743" algn="ctr" hangingPunct="1">
              <a:spcBef>
                <a:spcPts val="1400"/>
              </a:spcBef>
              <a:buSzTx/>
              <a:buFont typeface="Arial"/>
              <a:buNone/>
              <a:defRPr sz="28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altLang="tr-TR" sz="2800" b="1" dirty="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rPr>
              <a:t>   Sigara Bırakma Tedavileri</a:t>
            </a:r>
            <a:r>
              <a:rPr lang="tr-TR" sz="2800" b="1" dirty="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6A07F17B-0DC3-49EA-849E-5D062050053F}"/>
              </a:ext>
            </a:extLst>
          </p:cNvPr>
          <p:cNvSpPr/>
          <p:nvPr/>
        </p:nvSpPr>
        <p:spPr>
          <a:xfrm>
            <a:off x="365749" y="2274838"/>
            <a:ext cx="853695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/>
              <a:t>Farmakolojik tedavi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800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/>
              <a:t>Bilişsel davranışçı tedavi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altLang="tr-TR" dirty="0"/>
          </a:p>
          <a:p>
            <a:endParaRPr lang="tr-TR" altLang="tr-T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altLang="tr-TR" i="1" dirty="0"/>
              <a:t>Bu iki </a:t>
            </a:r>
            <a:r>
              <a:rPr lang="tr-TR" altLang="tr-TR" i="1" dirty="0" err="1"/>
              <a:t>komponentin</a:t>
            </a:r>
            <a:r>
              <a:rPr lang="tr-TR" altLang="tr-TR" i="1" dirty="0"/>
              <a:t> birleştirilmesi ile, sadece </a:t>
            </a:r>
            <a:r>
              <a:rPr lang="tr-TR" altLang="tr-TR" i="1" dirty="0" err="1"/>
              <a:t>farmokolojik</a:t>
            </a:r>
            <a:r>
              <a:rPr lang="tr-TR" altLang="tr-TR" i="1" dirty="0"/>
              <a:t> tedaviye göre iki kat daha iyi sonuç alınabilmektedir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04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Text Box 2"/>
          <p:cNvSpPr txBox="1"/>
          <p:nvPr/>
        </p:nvSpPr>
        <p:spPr>
          <a:xfrm>
            <a:off x="2290540" y="644278"/>
            <a:ext cx="4220212" cy="40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lnSpc>
                <a:spcPct val="5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60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dirty="0"/>
              <a:t>Farmakolojik Tedavi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007E8C8-9214-4F41-92E4-2785BAFE31D1}"/>
              </a:ext>
            </a:extLst>
          </p:cNvPr>
          <p:cNvSpPr/>
          <p:nvPr/>
        </p:nvSpPr>
        <p:spPr>
          <a:xfrm>
            <a:off x="457200" y="1417637"/>
            <a:ext cx="73998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2800" u="sng" dirty="0">
                <a:solidFill>
                  <a:schemeClr val="tx1"/>
                </a:solidFill>
              </a:rPr>
              <a:t>Kimlere Uygulanmalı?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altLang="tr-TR" sz="2800" dirty="0">
              <a:solidFill>
                <a:schemeClr val="tx1"/>
              </a:solidFill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tx1"/>
                </a:solidFill>
                <a:sym typeface="Symbol" panose="05050102010706020507" pitchFamily="18" charset="2"/>
              </a:rPr>
              <a:t></a:t>
            </a:r>
            <a:r>
              <a:rPr lang="tr-TR" altLang="tr-TR" sz="2800" dirty="0"/>
              <a:t>15 adet/gün sigara içen olgular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800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/>
              <a:t>Günün ilk 30 dakikası içinde sigara içen olgular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B189570B-DDBF-4AA7-AE0A-69E0CBE42156}"/>
              </a:ext>
            </a:extLst>
          </p:cNvPr>
          <p:cNvSpPr/>
          <p:nvPr/>
        </p:nvSpPr>
        <p:spPr>
          <a:xfrm>
            <a:off x="592667" y="5806702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spcBef>
                <a:spcPct val="0"/>
              </a:spcBef>
            </a:pPr>
            <a:r>
              <a:rPr lang="tr-TR" altLang="tr-TR" i="1" dirty="0"/>
              <a:t>EMASH, </a:t>
            </a:r>
            <a:r>
              <a:rPr lang="tr-TR" altLang="tr-TR" i="1" dirty="0" err="1"/>
              <a:t>Monaldi</a:t>
            </a:r>
            <a:r>
              <a:rPr lang="tr-TR" altLang="tr-TR" i="1" dirty="0"/>
              <a:t> </a:t>
            </a:r>
            <a:r>
              <a:rPr lang="tr-TR" altLang="tr-TR" i="1" dirty="0" err="1"/>
              <a:t>Arch</a:t>
            </a:r>
            <a:r>
              <a:rPr lang="tr-TR" altLang="tr-TR" i="1" dirty="0"/>
              <a:t> </a:t>
            </a:r>
            <a:r>
              <a:rPr lang="tr-TR" altLang="tr-TR" i="1" dirty="0" err="1"/>
              <a:t>Chest</a:t>
            </a:r>
            <a:r>
              <a:rPr lang="tr-TR" altLang="tr-TR" i="1" dirty="0"/>
              <a:t> </a:t>
            </a:r>
            <a:r>
              <a:rPr lang="tr-TR" altLang="tr-TR" i="1" dirty="0" err="1"/>
              <a:t>Dis</a:t>
            </a:r>
            <a:r>
              <a:rPr lang="tr-TR" altLang="tr-TR" i="1" dirty="0"/>
              <a:t> 1997; 52: 282- 284</a:t>
            </a:r>
            <a:endParaRPr lang="tr-TR" altLang="tr-TR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09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7657A958-0837-4AF8-AD10-CF845B8FB970}"/>
              </a:ext>
            </a:extLst>
          </p:cNvPr>
          <p:cNvSpPr/>
          <p:nvPr/>
        </p:nvSpPr>
        <p:spPr>
          <a:xfrm>
            <a:off x="846667" y="1811867"/>
            <a:ext cx="64600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/>
              <a:t>Nikotin </a:t>
            </a:r>
            <a:r>
              <a:rPr lang="tr-TR" altLang="tr-TR" sz="2800" dirty="0" err="1"/>
              <a:t>replasman</a:t>
            </a:r>
            <a:r>
              <a:rPr lang="tr-TR" altLang="tr-TR" sz="2800" dirty="0"/>
              <a:t> tedavisi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8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 err="1"/>
              <a:t>Bupropion</a:t>
            </a:r>
            <a:endParaRPr lang="tr-TR" altLang="tr-TR" sz="28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8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 err="1"/>
              <a:t>Vareniklin</a:t>
            </a:r>
            <a:endParaRPr lang="tr-TR" altLang="tr-TR" sz="28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8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/>
              <a:t>Yeni tedavi </a:t>
            </a:r>
            <a:r>
              <a:rPr lang="tr-TR" altLang="tr-TR" sz="2800" dirty="0" err="1"/>
              <a:t>modaliteleri</a:t>
            </a:r>
            <a:endParaRPr lang="tr-TR" altLang="tr-TR" sz="2800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307CBD3C-F207-425F-AECA-220924BDF492}"/>
              </a:ext>
            </a:extLst>
          </p:cNvPr>
          <p:cNvSpPr txBox="1"/>
          <p:nvPr/>
        </p:nvSpPr>
        <p:spPr>
          <a:xfrm>
            <a:off x="2290540" y="644278"/>
            <a:ext cx="4220212" cy="40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lnSpc>
                <a:spcPct val="5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60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dirty="0"/>
              <a:t>Farmakolojik Tedavi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14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0930B56C-D34D-4850-BA69-497550324CC3}"/>
              </a:ext>
            </a:extLst>
          </p:cNvPr>
          <p:cNvSpPr/>
          <p:nvPr/>
        </p:nvSpPr>
        <p:spPr>
          <a:xfrm>
            <a:off x="1351986" y="522972"/>
            <a:ext cx="5904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600" dirty="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cs typeface="Arial"/>
                <a:sym typeface="Arial"/>
              </a:rPr>
              <a:t>Nikotin </a:t>
            </a:r>
            <a:r>
              <a:rPr lang="tr-TR" altLang="tr-TR" sz="3600" dirty="0" err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cs typeface="Arial"/>
                <a:sym typeface="Arial"/>
              </a:rPr>
              <a:t>Replasman</a:t>
            </a:r>
            <a:r>
              <a:rPr lang="tr-TR" altLang="tr-TR" sz="3600" dirty="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cs typeface="Arial"/>
                <a:sym typeface="Arial"/>
              </a:rPr>
              <a:t> Tedavisi</a:t>
            </a:r>
            <a:endParaRPr lang="tr-TR" sz="3600" dirty="0">
              <a:solidFill>
                <a:schemeClr val="accent1">
                  <a:satOff val="-4409"/>
                  <a:lumOff val="-10509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BFA855CC-3518-44CE-9D19-7D027D50A82F}"/>
              </a:ext>
            </a:extLst>
          </p:cNvPr>
          <p:cNvSpPr/>
          <p:nvPr/>
        </p:nvSpPr>
        <p:spPr>
          <a:xfrm>
            <a:off x="1049867" y="1417637"/>
            <a:ext cx="629073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altLang="tr-TR" sz="2800" b="1" dirty="0"/>
              <a:t>Nikotin Sakızı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altLang="tr-TR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altLang="tr-TR" sz="2800" b="1" dirty="0"/>
              <a:t>Nikotin </a:t>
            </a:r>
            <a:r>
              <a:rPr lang="tr-TR" altLang="tr-TR" sz="2800" b="1" dirty="0" err="1"/>
              <a:t>Transdermal</a:t>
            </a:r>
            <a:r>
              <a:rPr lang="tr-TR" altLang="tr-TR" sz="2800" b="1" dirty="0"/>
              <a:t> bant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altLang="tr-T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altLang="tr-TR" sz="2800" dirty="0"/>
              <a:t>Nazal </a:t>
            </a:r>
            <a:r>
              <a:rPr lang="tr-TR" altLang="tr-TR" sz="2800" dirty="0" err="1"/>
              <a:t>spray</a:t>
            </a:r>
            <a:r>
              <a:rPr lang="tr-TR" altLang="tr-TR" sz="28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altLang="tr-T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altLang="tr-TR" sz="2800" dirty="0" err="1"/>
              <a:t>İnhaler</a:t>
            </a:r>
            <a:r>
              <a:rPr lang="tr-TR" altLang="tr-TR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altLang="tr-T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altLang="tr-TR" sz="2800" dirty="0" err="1"/>
              <a:t>Sublingual</a:t>
            </a:r>
            <a:r>
              <a:rPr lang="tr-TR" altLang="tr-TR" sz="2800" dirty="0"/>
              <a:t> tablet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altLang="tr-T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altLang="tr-TR" sz="2800" dirty="0"/>
              <a:t>Pastil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18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0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04B8A4F6-9667-4831-A2FB-CF052D2B60AA}"/>
              </a:ext>
            </a:extLst>
          </p:cNvPr>
          <p:cNvSpPr/>
          <p:nvPr/>
        </p:nvSpPr>
        <p:spPr>
          <a:xfrm>
            <a:off x="2851282" y="418470"/>
            <a:ext cx="3005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600" dirty="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cs typeface="Arial"/>
              </a:rPr>
              <a:t>Nikotin Sakızı</a:t>
            </a:r>
            <a:endParaRPr lang="tr-TR" sz="3600" dirty="0">
              <a:solidFill>
                <a:schemeClr val="accent1">
                  <a:satOff val="-4409"/>
                  <a:lumOff val="-10509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25221D9D-F1AD-47BA-97DA-A5CEA92DE0C2}"/>
              </a:ext>
            </a:extLst>
          </p:cNvPr>
          <p:cNvSpPr/>
          <p:nvPr/>
        </p:nvSpPr>
        <p:spPr>
          <a:xfrm>
            <a:off x="592183" y="1064801"/>
            <a:ext cx="4598126" cy="532453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400" dirty="0"/>
              <a:t>2 (&lt;25 adet /gün)ve 4 mg.’</a:t>
            </a:r>
            <a:r>
              <a:rPr lang="tr-TR" altLang="tr-TR" sz="2400" dirty="0" err="1"/>
              <a:t>lık</a:t>
            </a:r>
            <a:r>
              <a:rPr lang="tr-TR" altLang="tr-TR" sz="2400" dirty="0"/>
              <a:t> (günde 25 üstü) iki form,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altLang="tr-TR" sz="24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400" dirty="0"/>
              <a:t>8-12 hafta tedavi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4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400" dirty="0"/>
              <a:t>İçindeki nikotinin emilmesi için çiğnenirken  yanak mukozasında bekletilir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4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400" dirty="0"/>
              <a:t>İki sakız arası en az 30 </a:t>
            </a:r>
            <a:r>
              <a:rPr lang="tr-TR" altLang="tr-TR" sz="2400" dirty="0" err="1"/>
              <a:t>dk</a:t>
            </a:r>
            <a:r>
              <a:rPr lang="tr-TR" altLang="tr-TR" sz="2400" dirty="0"/>
              <a:t> beklenmelidir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4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400" dirty="0"/>
              <a:t>Ağızda </a:t>
            </a:r>
            <a:r>
              <a:rPr lang="tr-TR" altLang="tr-TR" sz="2400" dirty="0" err="1"/>
              <a:t>irritasyon</a:t>
            </a:r>
            <a:r>
              <a:rPr lang="tr-TR" altLang="tr-TR" sz="2400" dirty="0"/>
              <a:t>, baş ve çene  </a:t>
            </a:r>
            <a:r>
              <a:rPr lang="tr-TR" altLang="tr-TR" sz="2800" dirty="0"/>
              <a:t>ağrısı, GİS yan etkileri</a:t>
            </a:r>
          </a:p>
        </p:txBody>
      </p:sp>
      <p:pic>
        <p:nvPicPr>
          <p:cNvPr id="9" name="Picture 4" descr="nikotin sakızı ile ilgili görsel sonucu">
            <a:extLst>
              <a:ext uri="{FF2B5EF4-FFF2-40B4-BE49-F238E27FC236}">
                <a16:creationId xmlns:a16="http://schemas.microsoft.com/office/drawing/2014/main" id="{5240D389-8A95-4407-9B10-0AB43C1DD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81" y="1561471"/>
            <a:ext cx="33528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24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Dikdörtgen"/>
          <p:cNvSpPr/>
          <p:nvPr/>
        </p:nvSpPr>
        <p:spPr>
          <a:xfrm>
            <a:off x="2707033" y="1417639"/>
            <a:ext cx="3717858" cy="340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AD7A8FF5-DF8E-4FFE-A1AB-5B74EBF65FF8}"/>
              </a:ext>
            </a:extLst>
          </p:cNvPr>
          <p:cNvSpPr/>
          <p:nvPr/>
        </p:nvSpPr>
        <p:spPr>
          <a:xfrm>
            <a:off x="1588531" y="522973"/>
            <a:ext cx="5339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3600" dirty="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cs typeface="Arial"/>
              </a:rPr>
              <a:t>Nikotin </a:t>
            </a:r>
            <a:r>
              <a:rPr lang="tr-TR" sz="3600" dirty="0" err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cs typeface="Arial"/>
              </a:rPr>
              <a:t>Transdermal</a:t>
            </a:r>
            <a:r>
              <a:rPr lang="tr-TR" sz="3600" dirty="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cs typeface="Arial"/>
              </a:rPr>
              <a:t> bant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694FAECA-9260-421E-9E47-12CFF32EA0E7}"/>
              </a:ext>
            </a:extLst>
          </p:cNvPr>
          <p:cNvSpPr/>
          <p:nvPr/>
        </p:nvSpPr>
        <p:spPr>
          <a:xfrm>
            <a:off x="849085" y="1417639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400" dirty="0"/>
              <a:t>Diğer </a:t>
            </a:r>
            <a:r>
              <a:rPr lang="tr-TR" altLang="tr-TR" sz="2400" dirty="0" err="1"/>
              <a:t>NRT’ne</a:t>
            </a:r>
            <a:r>
              <a:rPr lang="tr-TR" altLang="tr-TR" sz="2400" dirty="0"/>
              <a:t> göre daha yavaş nikotin emilimi</a:t>
            </a:r>
          </a:p>
          <a:p>
            <a:pPr>
              <a:buClr>
                <a:schemeClr val="tx1"/>
              </a:buClr>
              <a:buFontTx/>
              <a:buChar char="-"/>
            </a:pPr>
            <a:endParaRPr lang="tr-TR" altLang="tr-TR" sz="24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400" dirty="0"/>
              <a:t>21, 14, 7 mg/gün nikotin salınan üç form</a:t>
            </a:r>
          </a:p>
          <a:p>
            <a:pPr>
              <a:buClr>
                <a:schemeClr val="tx1"/>
              </a:buClr>
              <a:buFontTx/>
              <a:buChar char="-"/>
            </a:pPr>
            <a:endParaRPr lang="tr-TR" altLang="tr-TR" sz="24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400" dirty="0"/>
              <a:t>8-10 hafta tedavi</a:t>
            </a:r>
          </a:p>
          <a:p>
            <a:pPr>
              <a:buClr>
                <a:schemeClr val="tx1"/>
              </a:buClr>
              <a:buFontTx/>
              <a:buChar char="-"/>
            </a:pPr>
            <a:endParaRPr lang="tr-TR" altLang="tr-TR" sz="24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400" dirty="0"/>
              <a:t>15 adet/</a:t>
            </a:r>
            <a:r>
              <a:rPr lang="tr-TR" altLang="tr-TR" sz="2400" dirty="0" err="1"/>
              <a:t>gün’den</a:t>
            </a:r>
            <a:r>
              <a:rPr lang="tr-TR" altLang="tr-TR" sz="2400" dirty="0"/>
              <a:t> çok sigara içende 21 mg başlanmalı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4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400" dirty="0"/>
              <a:t>Lokal </a:t>
            </a:r>
            <a:r>
              <a:rPr lang="tr-TR" altLang="tr-TR" sz="2400" dirty="0" err="1"/>
              <a:t>irritasyon</a:t>
            </a:r>
            <a:r>
              <a:rPr lang="tr-TR" altLang="tr-TR" sz="2400" dirty="0"/>
              <a:t>, baş ağrısı, uykusuzluk</a:t>
            </a:r>
          </a:p>
        </p:txBody>
      </p:sp>
      <p:pic>
        <p:nvPicPr>
          <p:cNvPr id="10" name="Picture 2" descr="transdermal bant ile ilgili görsel sonucu">
            <a:extLst>
              <a:ext uri="{FF2B5EF4-FFF2-40B4-BE49-F238E27FC236}">
                <a16:creationId xmlns:a16="http://schemas.microsoft.com/office/drawing/2014/main" id="{92FA0595-091B-48BE-9090-8B32C58D4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5" y="1683700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Dikdörtgen 1"/>
          <p:cNvSpPr txBox="1"/>
          <p:nvPr/>
        </p:nvSpPr>
        <p:spPr>
          <a:xfrm>
            <a:off x="765175" y="1052512"/>
            <a:ext cx="414472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altLang="tr-TR" b="1" dirty="0"/>
              <a:t>TÜTÜN ÜRÜNÜ NEDİR?</a:t>
            </a:r>
            <a:endParaRPr dirty="0"/>
          </a:p>
        </p:txBody>
      </p:sp>
      <p:sp>
        <p:nvSpPr>
          <p:cNvPr id="152" name="Dikdörtgen 2"/>
          <p:cNvSpPr txBox="1"/>
          <p:nvPr/>
        </p:nvSpPr>
        <p:spPr>
          <a:xfrm>
            <a:off x="804862" y="2598738"/>
            <a:ext cx="45720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153" name="Dikdörtgen 3"/>
          <p:cNvSpPr txBox="1"/>
          <p:nvPr/>
        </p:nvSpPr>
        <p:spPr>
          <a:xfrm>
            <a:off x="681302" y="2314768"/>
            <a:ext cx="7561262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tr-TR" altLang="tr-TR" sz="2000" dirty="0"/>
              <a:t>Tüttürme, emme, çiğneme ya da buruna çekerek kullanılmak üzere (sigara, pipo, puro, nargile vb.) üretilmiş, hammadde olarak tamamen veya kısmen tütün yaprağından imal edilmiş maddedir.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tr-TR" altLang="tr-TR" sz="2000" dirty="0"/>
          </a:p>
          <a:p>
            <a:pPr marL="342900" indent="-342900">
              <a:buFont typeface="Arial" panose="020B0604020202020204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tr-TR" altLang="tr-TR" sz="2000" dirty="0"/>
              <a:t>Başta sigara olmak üzere tütün ürünlerinin kullanımı ciddi hastalıklara ve ölümlere yol açmaktadır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tr-TR" altLang="tr-TR" sz="2000" dirty="0"/>
          </a:p>
          <a:p>
            <a:pPr marL="342900" indent="-342900">
              <a:buFont typeface="Arial" panose="020B0604020202020204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31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Text Box 1"/>
          <p:cNvSpPr txBox="1"/>
          <p:nvPr/>
        </p:nvSpPr>
        <p:spPr>
          <a:xfrm>
            <a:off x="87313" y="596967"/>
            <a:ext cx="8229601" cy="49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 anchor="ctr">
            <a:spAutoFit/>
          </a:bodyPr>
          <a:lstStyle/>
          <a:p>
            <a:pPr algn="ctr">
              <a:lnSpc>
                <a:spcPct val="82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20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altLang="tr-TR" dirty="0"/>
              <a:t>Nikotin </a:t>
            </a:r>
            <a:r>
              <a:rPr lang="tr-TR" altLang="tr-TR" dirty="0" err="1"/>
              <a:t>Replasman</a:t>
            </a:r>
            <a:r>
              <a:rPr lang="tr-TR" altLang="tr-TR" dirty="0"/>
              <a:t> Tedavisi</a:t>
            </a:r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5B2FD8B7-1BEE-4239-BD7D-2275A7A6C2E2}"/>
              </a:ext>
            </a:extLst>
          </p:cNvPr>
          <p:cNvSpPr/>
          <p:nvPr/>
        </p:nvSpPr>
        <p:spPr>
          <a:xfrm>
            <a:off x="736600" y="1312334"/>
            <a:ext cx="76538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altLang="tr-T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400" dirty="0">
                <a:sym typeface="Symbol" panose="05050102010706020507" pitchFamily="18" charset="2"/>
              </a:rPr>
              <a:t>&lt;18 yaş, gebe ve emzirenlerde kullanılmaz</a:t>
            </a:r>
          </a:p>
          <a:p>
            <a:pPr>
              <a:buFontTx/>
              <a:buChar char="-"/>
            </a:pPr>
            <a:endParaRPr lang="tr-TR" altLang="tr-TR" sz="2400" dirty="0"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400" dirty="0"/>
              <a:t>Yeni geçirilmiş </a:t>
            </a:r>
            <a:r>
              <a:rPr lang="tr-TR" altLang="tr-TR" sz="2400" dirty="0" err="1"/>
              <a:t>miyokard</a:t>
            </a:r>
            <a:r>
              <a:rPr lang="tr-TR" altLang="tr-TR" sz="2400" dirty="0"/>
              <a:t> enfarktüsü, </a:t>
            </a:r>
          </a:p>
          <a:p>
            <a:endParaRPr lang="tr-TR" alt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400" dirty="0"/>
              <a:t>aritmi,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alt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400" dirty="0"/>
              <a:t>stabil olmayan </a:t>
            </a:r>
            <a:r>
              <a:rPr lang="tr-TR" altLang="tr-TR" sz="2400" dirty="0" err="1"/>
              <a:t>anjina</a:t>
            </a:r>
            <a:r>
              <a:rPr lang="tr-TR" altLang="tr-TR" sz="2400" dirty="0"/>
              <a:t> </a:t>
            </a:r>
            <a:r>
              <a:rPr lang="tr-TR" altLang="tr-TR" sz="2400" dirty="0" err="1"/>
              <a:t>pektoris</a:t>
            </a:r>
            <a:r>
              <a:rPr lang="tr-TR" altLang="tr-TR" sz="2400" dirty="0"/>
              <a:t>, </a:t>
            </a:r>
          </a:p>
          <a:p>
            <a:endParaRPr lang="tr-TR" alt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400" dirty="0"/>
              <a:t>kronik yaygın deri hastalıkları (bant için) </a:t>
            </a:r>
          </a:p>
          <a:p>
            <a:endParaRPr lang="tr-TR" altLang="tr-TR" sz="2400" dirty="0"/>
          </a:p>
          <a:p>
            <a:pPr algn="ctr"/>
            <a:r>
              <a:rPr lang="tr-TR" altLang="tr-TR" sz="2400" b="1" dirty="0"/>
              <a:t>NRT kullanımının uygun olmadığı durumlardır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37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6818919-0DFA-44AF-A4A0-9277ECC18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tr-TR" altLang="tr-TR" dirty="0"/>
              <a:t>Sigara içme isteğini azaltır</a:t>
            </a:r>
          </a:p>
          <a:p>
            <a:pPr>
              <a:buClr>
                <a:schemeClr val="tx1"/>
              </a:buClr>
            </a:pPr>
            <a:r>
              <a:rPr lang="tr-TR" altLang="tr-TR" dirty="0"/>
              <a:t>Yoksunluk semptomlarını belirgin olarak azaltır</a:t>
            </a:r>
          </a:p>
          <a:p>
            <a:pPr>
              <a:buClr>
                <a:schemeClr val="tx1"/>
              </a:buClr>
            </a:pPr>
            <a:r>
              <a:rPr lang="tr-TR" altLang="tr-TR" dirty="0" err="1"/>
              <a:t>Nüks</a:t>
            </a:r>
            <a:r>
              <a:rPr lang="tr-TR" altLang="tr-TR" dirty="0"/>
              <a:t> riskini de azaltmaktadır</a:t>
            </a:r>
          </a:p>
          <a:p>
            <a:pPr>
              <a:buClr>
                <a:schemeClr val="tx1"/>
              </a:buClr>
            </a:pPr>
            <a:r>
              <a:rPr lang="tr-TR" altLang="tr-TR" dirty="0"/>
              <a:t>Daha az oranda bağımlılık oluşturur</a:t>
            </a:r>
          </a:p>
          <a:p>
            <a:endParaRPr lang="tr-TR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6BA0DDB6-9BEA-4A5D-B4C0-A944B8E0840A}"/>
              </a:ext>
            </a:extLst>
          </p:cNvPr>
          <p:cNvSpPr/>
          <p:nvPr/>
        </p:nvSpPr>
        <p:spPr>
          <a:xfrm>
            <a:off x="457200" y="5527114"/>
            <a:ext cx="652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spcBef>
                <a:spcPct val="0"/>
              </a:spcBef>
            </a:pPr>
            <a:r>
              <a:rPr lang="en-US" altLang="tr-TR" i="1" dirty="0" err="1"/>
              <a:t>I.Campbell</a:t>
            </a:r>
            <a:r>
              <a:rPr lang="en-US" altLang="tr-TR" i="1" dirty="0"/>
              <a:t>. Nicotine replacement therapy in smoking cessation. Thorax: 2003; 58: 464-65.</a:t>
            </a:r>
            <a:endParaRPr lang="tr-TR" altLang="tr-TR" i="1" dirty="0"/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C1444BA1-D432-4D5D-B1E5-3CF355A125E8}"/>
              </a:ext>
            </a:extLst>
          </p:cNvPr>
          <p:cNvSpPr txBox="1"/>
          <p:nvPr/>
        </p:nvSpPr>
        <p:spPr>
          <a:xfrm>
            <a:off x="87313" y="596967"/>
            <a:ext cx="8229601" cy="49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 anchor="ctr">
            <a:spAutoFit/>
          </a:bodyPr>
          <a:lstStyle/>
          <a:p>
            <a:pPr algn="ctr">
              <a:lnSpc>
                <a:spcPct val="82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20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altLang="tr-TR" dirty="0"/>
              <a:t>Nikotin </a:t>
            </a:r>
            <a:r>
              <a:rPr lang="tr-TR" altLang="tr-TR" dirty="0" err="1"/>
              <a:t>Replasman</a:t>
            </a:r>
            <a:r>
              <a:rPr lang="tr-TR" altLang="tr-TR" dirty="0"/>
              <a:t> Tedavisi</a:t>
            </a:r>
            <a:endParaRPr lang="tr-TR" dirty="0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42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T hücreleri spesifik antijenler ile uyarılı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dirty="0" err="1"/>
              <a:t>Nontrisiklik</a:t>
            </a:r>
            <a:r>
              <a:rPr lang="tr-TR" altLang="tr-TR" dirty="0"/>
              <a:t>, </a:t>
            </a:r>
            <a:r>
              <a:rPr lang="tr-TR" altLang="tr-TR" dirty="0" err="1"/>
              <a:t>aminoketon</a:t>
            </a:r>
            <a:r>
              <a:rPr lang="tr-TR" altLang="tr-TR" dirty="0"/>
              <a:t> </a:t>
            </a:r>
            <a:r>
              <a:rPr lang="tr-TR" altLang="tr-TR" dirty="0" err="1"/>
              <a:t>antidepresan</a:t>
            </a:r>
            <a:r>
              <a:rPr lang="tr-TR" altLang="tr-TR" dirty="0"/>
              <a:t> </a:t>
            </a:r>
          </a:p>
          <a:p>
            <a:pPr marL="0" indent="0">
              <a:buClr>
                <a:schemeClr val="tx1"/>
              </a:buClr>
              <a:buNone/>
            </a:pPr>
            <a:endParaRPr lang="tr-TR" altLang="tr-TR" sz="16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16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dirty="0"/>
              <a:t>150 </a:t>
            </a:r>
            <a:r>
              <a:rPr lang="tr-TR" altLang="tr-TR" dirty="0" err="1"/>
              <a:t>mg’lık</a:t>
            </a:r>
            <a:r>
              <a:rPr lang="tr-TR" altLang="tr-TR" dirty="0"/>
              <a:t> tabletler </a:t>
            </a:r>
            <a:r>
              <a:rPr lang="tr-TR" altLang="tr-TR" dirty="0" err="1"/>
              <a:t>tb</a:t>
            </a:r>
            <a:r>
              <a:rPr lang="tr-TR" altLang="tr-TR" dirty="0"/>
              <a:t>, </a:t>
            </a:r>
          </a:p>
          <a:p>
            <a:pPr marL="0" indent="0">
              <a:buClr>
                <a:schemeClr val="tx1"/>
              </a:buClr>
              <a:buNone/>
            </a:pPr>
            <a:endParaRPr lang="tr-TR" altLang="tr-TR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dirty="0"/>
              <a:t>8-12 haftalık tedavi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r-TR" altLang="tr-TR" dirty="0"/>
              <a:t>İlk 3 gün: 1x1, 4.günden itibaren 300 mg/gün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dirty="0"/>
              <a:t>Tedavinin 7-14. günü: sigara bırakma tarihi</a:t>
            </a:r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544" name="Başlık 1"/>
          <p:cNvSpPr txBox="1"/>
          <p:nvPr/>
        </p:nvSpPr>
        <p:spPr>
          <a:xfrm>
            <a:off x="457200" y="421690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44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rPr lang="tr-TR" altLang="tr-TR" b="1" dirty="0" err="1"/>
              <a:t>Bupropion</a:t>
            </a:r>
            <a:endParaRPr dirty="0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42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T hücreleri spesifik antijenler ile uyarılı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 err="1"/>
              <a:t>Noradrenalin</a:t>
            </a:r>
            <a:r>
              <a:rPr lang="tr-TR" altLang="tr-TR" sz="2800" dirty="0"/>
              <a:t> ve </a:t>
            </a:r>
            <a:r>
              <a:rPr lang="tr-TR" altLang="tr-TR" sz="2800" dirty="0" err="1"/>
              <a:t>dopamin</a:t>
            </a:r>
            <a:r>
              <a:rPr lang="tr-TR" altLang="tr-TR" sz="2800" dirty="0"/>
              <a:t> gerialım inhibitörü,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 err="1"/>
              <a:t>Nikotinik</a:t>
            </a:r>
            <a:r>
              <a:rPr lang="tr-TR" altLang="tr-TR" sz="2800" dirty="0"/>
              <a:t> </a:t>
            </a:r>
            <a:r>
              <a:rPr lang="tr-TR" altLang="tr-TR" sz="2800" dirty="0" err="1"/>
              <a:t>Ach</a:t>
            </a:r>
            <a:r>
              <a:rPr lang="tr-TR" altLang="tr-TR" sz="2800" dirty="0"/>
              <a:t> reseptörünün antagonisti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/>
              <a:t>Pozitif pekiştirici semptomları engeller 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r-TR" altLang="tr-TR" sz="2300" dirty="0"/>
              <a:t>(reseptör blokajı ile),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/>
              <a:t>Yoksunluk semptomlarını giderir 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r-TR" altLang="tr-TR" sz="2300" dirty="0"/>
              <a:t>(zayıf </a:t>
            </a:r>
            <a:r>
              <a:rPr lang="tr-TR" altLang="tr-TR" sz="2300" dirty="0" err="1"/>
              <a:t>dopaminerjik</a:t>
            </a:r>
            <a:r>
              <a:rPr lang="tr-TR" altLang="tr-TR" sz="2300" dirty="0"/>
              <a:t> ve NA aktivitesi ile)</a:t>
            </a:r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544" name="Başlık 1"/>
          <p:cNvSpPr txBox="1"/>
          <p:nvPr/>
        </p:nvSpPr>
        <p:spPr>
          <a:xfrm>
            <a:off x="457200" y="421690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44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rPr lang="tr-TR" altLang="tr-TR" b="1" dirty="0" err="1"/>
              <a:t>Bupropion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75864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42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T hücreleri spesifik antijenler ile uyarılı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tr-TR" altLang="tr-TR" sz="2800" dirty="0"/>
              <a:t>En sık yan etkiler: Uykusuzluk, ağız kuruluğu, bulantı, baş ağrısı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tr-TR" altLang="tr-TR" sz="2800" b="1" dirty="0"/>
          </a:p>
          <a:p>
            <a:pPr>
              <a:buClr>
                <a:schemeClr val="tx1"/>
              </a:buClr>
            </a:pPr>
            <a:r>
              <a:rPr lang="tr-TR" altLang="tr-TR" sz="2800" b="1" dirty="0"/>
              <a:t>Mutlak </a:t>
            </a:r>
            <a:r>
              <a:rPr lang="tr-TR" altLang="tr-TR" sz="2800" b="1" dirty="0" err="1"/>
              <a:t>kontrendikasyon</a:t>
            </a:r>
            <a:r>
              <a:rPr lang="tr-TR" altLang="tr-TR" sz="2800" b="1" dirty="0"/>
              <a:t>:</a:t>
            </a:r>
            <a:endParaRPr lang="tr-TR" altLang="tr-TR" sz="2800" dirty="0"/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r-TR" altLang="tr-TR" sz="2400" dirty="0"/>
              <a:t>Epilepsi öyküsü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r-TR" altLang="tr-TR" sz="2400" dirty="0" err="1"/>
              <a:t>Bulumia</a:t>
            </a:r>
            <a:r>
              <a:rPr lang="tr-TR" altLang="tr-TR" sz="2400" dirty="0"/>
              <a:t> ya da </a:t>
            </a:r>
            <a:r>
              <a:rPr lang="tr-TR" altLang="tr-TR" sz="2400" dirty="0" err="1"/>
              <a:t>anoreksia</a:t>
            </a:r>
            <a:r>
              <a:rPr lang="tr-TR" altLang="tr-TR" sz="2400" dirty="0"/>
              <a:t> </a:t>
            </a:r>
            <a:r>
              <a:rPr lang="tr-TR" altLang="tr-TR" sz="2400" dirty="0" err="1"/>
              <a:t>nervoza</a:t>
            </a:r>
            <a:r>
              <a:rPr lang="tr-TR" altLang="tr-TR" sz="2400" dirty="0"/>
              <a:t> öyküsü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r-TR" altLang="tr-TR" sz="2400" dirty="0"/>
              <a:t>MAO inhibitörü ile birlikte kullanım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r-TR" altLang="tr-TR" sz="2400" dirty="0"/>
              <a:t>MSS travma öyküsü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r-TR" altLang="tr-TR" sz="2400" dirty="0" err="1"/>
              <a:t>Bipolar</a:t>
            </a:r>
            <a:r>
              <a:rPr lang="tr-TR" altLang="tr-TR" sz="2400" dirty="0"/>
              <a:t> hastalık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r-TR" altLang="tr-TR" sz="2400" dirty="0"/>
              <a:t>&lt;18 yaş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r-TR" altLang="tr-TR" sz="2400" dirty="0"/>
              <a:t>Gebelik (Kategori C)</a:t>
            </a:r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544" name="Başlık 1"/>
          <p:cNvSpPr txBox="1"/>
          <p:nvPr/>
        </p:nvSpPr>
        <p:spPr>
          <a:xfrm>
            <a:off x="457200" y="421690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44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rPr lang="tr-TR" altLang="tr-TR" b="1" dirty="0" err="1"/>
              <a:t>Bupropion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927682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42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T hücreleri spesifik antijenler ile uyarılı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tr-TR" altLang="tr-TR" sz="2400" dirty="0"/>
              <a:t>Başarı oranı %36</a:t>
            </a:r>
          </a:p>
          <a:p>
            <a:pPr>
              <a:buClr>
                <a:schemeClr val="tx1"/>
              </a:buClr>
            </a:pPr>
            <a:r>
              <a:rPr lang="tr-TR" altLang="tr-TR" sz="2400" dirty="0" err="1"/>
              <a:t>Vareniklin</a:t>
            </a:r>
            <a:r>
              <a:rPr lang="tr-TR" altLang="tr-TR" sz="2400" dirty="0"/>
              <a:t> %51, NYKT: %35</a:t>
            </a:r>
          </a:p>
          <a:p>
            <a:pPr marL="0" indent="0">
              <a:spcBef>
                <a:spcPts val="500"/>
              </a:spcBef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tr-TR" altLang="tr-TR" sz="1800" i="1" dirty="0">
                <a:latin typeface="Calibri" panose="020F0502020204030204" pitchFamily="34" charset="0"/>
                <a:cs typeface="Calibri" panose="020F0502020204030204" pitchFamily="34" charset="0"/>
              </a:rPr>
              <a:t>Tanrıverdi H. et al. </a:t>
            </a:r>
            <a:r>
              <a:rPr lang="en-US" altLang="tr-TR" sz="1800" i="1" dirty="0">
                <a:latin typeface="Calibri" panose="020F0502020204030204" pitchFamily="34" charset="0"/>
                <a:cs typeface="Calibri" panose="020F0502020204030204" pitchFamily="34" charset="0"/>
              </a:rPr>
              <a:t>Success Rate of Pharmacological Therapies Used for Smoking Cessation and Factors that Affect Smoking Cessation Rates</a:t>
            </a:r>
            <a:r>
              <a:rPr lang="tr-TR" altLang="tr-TR" sz="18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v-SE" altLang="tr-TR" sz="1800" i="1" dirty="0">
                <a:latin typeface="Calibri" panose="020F0502020204030204" pitchFamily="34" charset="0"/>
                <a:cs typeface="Calibri" panose="020F0502020204030204" pitchFamily="34" charset="0"/>
              </a:rPr>
              <a:t>Eur J Gen Med 2015; 12(2): 125-130</a:t>
            </a:r>
            <a:endParaRPr lang="tr-TR" altLang="tr-TR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500"/>
              </a:spcBef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544" name="Başlık 1"/>
          <p:cNvSpPr txBox="1"/>
          <p:nvPr/>
        </p:nvSpPr>
        <p:spPr>
          <a:xfrm>
            <a:off x="457200" y="421690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44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rPr lang="tr-TR" altLang="tr-TR" b="1" dirty="0" err="1"/>
              <a:t>Bupropion</a:t>
            </a:r>
            <a:endParaRPr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11EEBB50-469D-435B-94C6-17FCBC2DB90B}"/>
              </a:ext>
            </a:extLst>
          </p:cNvPr>
          <p:cNvSpPr/>
          <p:nvPr/>
        </p:nvSpPr>
        <p:spPr>
          <a:xfrm>
            <a:off x="457200" y="3863181"/>
            <a:ext cx="8466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400" dirty="0"/>
              <a:t>Sigara bırakma motivasyonu olan, </a:t>
            </a:r>
            <a:r>
              <a:rPr lang="tr-TR" altLang="tr-TR" sz="2400" dirty="0" err="1"/>
              <a:t>kontrendikasyonu</a:t>
            </a:r>
            <a:r>
              <a:rPr lang="tr-TR" altLang="tr-TR" sz="2400" dirty="0"/>
              <a:t> bulunmayan olgularda önerilmektedir </a:t>
            </a:r>
          </a:p>
        </p:txBody>
      </p:sp>
      <p:sp>
        <p:nvSpPr>
          <p:cNvPr id="3" name="Şerit: Yukarı Bükülmüş 2">
            <a:extLst>
              <a:ext uri="{FF2B5EF4-FFF2-40B4-BE49-F238E27FC236}">
                <a16:creationId xmlns:a16="http://schemas.microsoft.com/office/drawing/2014/main" id="{55F0121E-878D-438A-81CF-27CC7FDB6A09}"/>
              </a:ext>
            </a:extLst>
          </p:cNvPr>
          <p:cNvSpPr/>
          <p:nvPr/>
        </p:nvSpPr>
        <p:spPr>
          <a:xfrm>
            <a:off x="1104902" y="5133644"/>
            <a:ext cx="5630333" cy="918267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400" b="1" dirty="0">
                <a:solidFill>
                  <a:schemeClr val="accent1">
                    <a:satOff val="-4409"/>
                    <a:lumOff val="-10509"/>
                  </a:schemeClr>
                </a:solidFill>
              </a:rPr>
              <a:t>KANIT</a:t>
            </a:r>
            <a:r>
              <a:rPr lang="tr-TR" sz="4400" dirty="0"/>
              <a:t> </a:t>
            </a:r>
            <a:r>
              <a:rPr lang="tr-TR" sz="4400" b="1" dirty="0">
                <a:solidFill>
                  <a:schemeClr val="accent1">
                    <a:satOff val="-4409"/>
                    <a:lumOff val="-10509"/>
                  </a:schemeClr>
                </a:solidFill>
              </a:rPr>
              <a:t>DÜZEYİ</a:t>
            </a:r>
            <a:r>
              <a:rPr lang="tr-TR" sz="4400" dirty="0"/>
              <a:t> </a:t>
            </a:r>
            <a:r>
              <a:rPr lang="tr-TR" sz="4400" b="1" dirty="0">
                <a:solidFill>
                  <a:schemeClr val="accent1">
                    <a:satOff val="-4409"/>
                    <a:lumOff val="-10509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4195391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47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Başlık 1"/>
          <p:cNvSpPr txBox="1"/>
          <p:nvPr/>
        </p:nvSpPr>
        <p:spPr>
          <a:xfrm>
            <a:off x="457200" y="461795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400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altLang="tr-TR" b="1" dirty="0" err="1"/>
              <a:t>Vareniklin</a:t>
            </a:r>
            <a:endParaRPr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16343C0-1BC6-44BA-86FF-F2162B7F5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dirty="0"/>
              <a:t>α4β2 </a:t>
            </a:r>
            <a:r>
              <a:rPr lang="tr-TR" dirty="0"/>
              <a:t>reseptörleri uyararak </a:t>
            </a:r>
            <a:r>
              <a:rPr lang="tr-TR" dirty="0" err="1"/>
              <a:t>nikotinik</a:t>
            </a:r>
            <a:r>
              <a:rPr lang="tr-TR" dirty="0"/>
              <a:t> </a:t>
            </a:r>
            <a:r>
              <a:rPr lang="tr-TR" dirty="0" err="1"/>
              <a:t>agonist</a:t>
            </a:r>
            <a:r>
              <a:rPr lang="tr-TR" dirty="0"/>
              <a:t> etkileri ile </a:t>
            </a:r>
            <a:r>
              <a:rPr lang="tr-TR" dirty="0" err="1"/>
              <a:t>dopamin</a:t>
            </a:r>
            <a:r>
              <a:rPr lang="tr-TR" dirty="0"/>
              <a:t> salınımını sağlar 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dirty="0" err="1"/>
              <a:t>Parsiyel</a:t>
            </a:r>
            <a:r>
              <a:rPr lang="tr-TR" dirty="0"/>
              <a:t> </a:t>
            </a:r>
            <a:r>
              <a:rPr lang="tr-TR" dirty="0" err="1"/>
              <a:t>agonist</a:t>
            </a:r>
            <a:r>
              <a:rPr lang="tr-TR" dirty="0"/>
              <a:t> etki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tr-TR" sz="16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dirty="0"/>
              <a:t>İzleyen dönemde nikotin alınsa bile </a:t>
            </a:r>
            <a:r>
              <a:rPr lang="tr-TR" dirty="0" err="1"/>
              <a:t>dopamin</a:t>
            </a:r>
            <a:r>
              <a:rPr lang="tr-TR" dirty="0"/>
              <a:t> salınımı artmaz</a:t>
            </a:r>
          </a:p>
          <a:p>
            <a:pPr marL="457200" lvl="1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dirty="0"/>
              <a:t>Antagonist etki</a:t>
            </a:r>
          </a:p>
          <a:p>
            <a:pPr marL="457200" lvl="1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tr-TR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dirty="0" err="1"/>
              <a:t>Agonist</a:t>
            </a:r>
            <a:r>
              <a:rPr lang="tr-TR" dirty="0"/>
              <a:t> ve antagonist fonksiyonlar ile nikotin bağımlılığını azaltırken, yoksunluk semptomlarının ortaya çıkmasını önler</a:t>
            </a:r>
          </a:p>
          <a:p>
            <a:endParaRPr lang="tr-TR" dirty="0"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47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Başlık 1"/>
          <p:cNvSpPr txBox="1"/>
          <p:nvPr/>
        </p:nvSpPr>
        <p:spPr>
          <a:xfrm>
            <a:off x="457200" y="461795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400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altLang="tr-TR" b="1" dirty="0" err="1"/>
              <a:t>Vareniklin</a:t>
            </a:r>
            <a:endParaRPr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16343C0-1BC6-44BA-86FF-F2162B7F5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5943601" cy="4525963"/>
          </a:xfrm>
          <a:solidFill>
            <a:srgbClr val="FFFFFF"/>
          </a:solidFill>
        </p:spPr>
        <p:txBody>
          <a:bodyPr>
            <a:normAutofit fontScale="85000" lnSpcReduction="10000"/>
          </a:bodyPr>
          <a:lstStyle/>
          <a:p>
            <a:pPr>
              <a:buClr>
                <a:schemeClr val="tx1"/>
              </a:buClr>
            </a:pPr>
            <a:r>
              <a:rPr lang="tr-TR" altLang="tr-TR" dirty="0"/>
              <a:t>İlk 3 gün 1x0.5mg, </a:t>
            </a:r>
          </a:p>
          <a:p>
            <a:pPr>
              <a:buClr>
                <a:schemeClr val="tx1"/>
              </a:buClr>
            </a:pPr>
            <a:r>
              <a:rPr lang="tr-TR" altLang="tr-TR" dirty="0"/>
              <a:t>4-7. günlerde 2x0.5mg, </a:t>
            </a:r>
          </a:p>
          <a:p>
            <a:pPr>
              <a:buClr>
                <a:schemeClr val="tx1"/>
              </a:buClr>
            </a:pPr>
            <a:r>
              <a:rPr lang="tr-TR" altLang="tr-TR" dirty="0"/>
              <a:t>8. günden itibaren 2x1mg  </a:t>
            </a:r>
            <a:br>
              <a:rPr lang="tr-TR" altLang="tr-TR" dirty="0"/>
            </a:br>
            <a:r>
              <a:rPr lang="tr-TR" altLang="tr-TR" dirty="0"/>
              <a:t>olarak kullanılır</a:t>
            </a:r>
          </a:p>
          <a:p>
            <a:endParaRPr lang="tr-TR" dirty="0"/>
          </a:p>
          <a:p>
            <a:endParaRPr lang="tr-TR" dirty="0"/>
          </a:p>
          <a:p>
            <a:pPr>
              <a:spcBef>
                <a:spcPct val="0"/>
              </a:spcBef>
            </a:pPr>
            <a:r>
              <a:rPr lang="tr-TR" altLang="tr-TR" dirty="0"/>
              <a:t>Sigara içerken ilaca başlanır; 8-14. günler arası bir gün bırakması önerilir. </a:t>
            </a:r>
          </a:p>
          <a:p>
            <a:pPr>
              <a:spcBef>
                <a:spcPct val="0"/>
              </a:spcBef>
            </a:pPr>
            <a:endParaRPr lang="tr-TR" altLang="tr-TR" dirty="0"/>
          </a:p>
          <a:p>
            <a:pPr>
              <a:spcBef>
                <a:spcPct val="0"/>
              </a:spcBef>
            </a:pPr>
            <a:r>
              <a:rPr lang="tr-TR" altLang="tr-TR" dirty="0"/>
              <a:t>Tedavi en az 12 haftaya tamamlanır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Picture 2" descr="champix ile ilgili görsel sonucu">
            <a:extLst>
              <a:ext uri="{FF2B5EF4-FFF2-40B4-BE49-F238E27FC236}">
                <a16:creationId xmlns:a16="http://schemas.microsoft.com/office/drawing/2014/main" id="{052FED0D-B029-4F7E-90CE-F61161960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7" r="-1595" b="17202"/>
          <a:stretch/>
        </p:blipFill>
        <p:spPr bwMode="auto">
          <a:xfrm>
            <a:off x="4794249" y="1787357"/>
            <a:ext cx="3774017" cy="244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42843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47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Başlık 1"/>
          <p:cNvSpPr txBox="1"/>
          <p:nvPr/>
        </p:nvSpPr>
        <p:spPr>
          <a:xfrm>
            <a:off x="457200" y="461795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400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altLang="tr-TR" b="1" dirty="0" err="1"/>
              <a:t>Vareniklin</a:t>
            </a:r>
            <a:endParaRPr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196786-8C3F-46F0-8E72-B032081BC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tr-TR" altLang="tr-TR" dirty="0"/>
              <a:t>Yan etkiler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altLang="tr-TR" dirty="0"/>
              <a:t>En sık: Bulantı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altLang="tr-TR" dirty="0"/>
              <a:t>Baş ağrısı, uykusuzluk, anormal rüya görme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tr-TR" altLang="tr-TR" dirty="0"/>
          </a:p>
          <a:p>
            <a:pPr>
              <a:buClr>
                <a:schemeClr val="tx1"/>
              </a:buClr>
            </a:pPr>
            <a:r>
              <a:rPr lang="tr-TR" altLang="tr-TR" dirty="0"/>
              <a:t>Bilinen bir </a:t>
            </a:r>
            <a:r>
              <a:rPr lang="tr-TR" altLang="tr-TR" dirty="0" err="1"/>
              <a:t>kontrendikasyonu</a:t>
            </a:r>
            <a:r>
              <a:rPr lang="tr-TR" altLang="tr-TR" dirty="0"/>
              <a:t> yok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tr-TR" altLang="tr-TR" dirty="0"/>
          </a:p>
          <a:p>
            <a:pPr>
              <a:buClr>
                <a:schemeClr val="tx1"/>
              </a:buClr>
            </a:pPr>
            <a:r>
              <a:rPr lang="tr-TR" altLang="tr-TR" dirty="0" err="1"/>
              <a:t>Nöropsikiyatrik</a:t>
            </a:r>
            <a:r>
              <a:rPr lang="tr-TR" altLang="tr-TR" dirty="0"/>
              <a:t> semptomları arttırabileceği, ajitasyon, depresif durum, intihar eğiliminin kötüleşebileceği bildirilmiştir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8122471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47" name="İçerik Yer Tutucusu 3" descr="İçerik Yer Tutucus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Başlık 1"/>
          <p:cNvSpPr txBox="1"/>
          <p:nvPr/>
        </p:nvSpPr>
        <p:spPr>
          <a:xfrm>
            <a:off x="457200" y="461795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400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altLang="tr-TR" b="1" dirty="0" err="1"/>
              <a:t>Vareniklin</a:t>
            </a:r>
            <a:endParaRPr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16343C0-1BC6-44BA-86FF-F2162B7F5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tr-TR" altLang="tr-TR" dirty="0"/>
              <a:t>Sık </a:t>
            </a:r>
            <a:r>
              <a:rPr lang="tr-TR" altLang="tr-TR" dirty="0" err="1"/>
              <a:t>relaps</a:t>
            </a:r>
            <a:r>
              <a:rPr lang="tr-TR" altLang="tr-TR" dirty="0"/>
              <a:t> yapan olgularda yüksek başarı</a:t>
            </a:r>
          </a:p>
          <a:p>
            <a:pPr>
              <a:buClr>
                <a:schemeClr val="tx1"/>
              </a:buClr>
            </a:pPr>
            <a:endParaRPr lang="tr-TR" altLang="tr-TR" dirty="0"/>
          </a:p>
          <a:p>
            <a:pPr>
              <a:buClr>
                <a:schemeClr val="tx1"/>
              </a:buClr>
            </a:pPr>
            <a:r>
              <a:rPr lang="tr-TR" altLang="tr-TR" dirty="0"/>
              <a:t>6 ay ve uzun süre sigarayı bırakmış olgularda etkinliği: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altLang="tr-TR" dirty="0" err="1"/>
              <a:t>Plasebo</a:t>
            </a:r>
            <a:r>
              <a:rPr lang="tr-TR" altLang="tr-TR" dirty="0"/>
              <a:t>, </a:t>
            </a:r>
            <a:r>
              <a:rPr lang="tr-TR" altLang="tr-TR" dirty="0" err="1"/>
              <a:t>bupropion</a:t>
            </a:r>
            <a:r>
              <a:rPr lang="tr-TR" altLang="tr-TR" dirty="0"/>
              <a:t> ve NYRT tedavisinden yüksek bulunmuş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08F39EA3-9B2F-452C-BFFB-53E6BF5F3561}"/>
              </a:ext>
            </a:extLst>
          </p:cNvPr>
          <p:cNvSpPr/>
          <p:nvPr/>
        </p:nvSpPr>
        <p:spPr>
          <a:xfrm>
            <a:off x="457200" y="5543509"/>
            <a:ext cx="7281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spcBef>
                <a:spcPct val="0"/>
              </a:spcBef>
            </a:pPr>
            <a:r>
              <a:rPr lang="tr-TR" altLang="tr-TR" i="1" dirty="0"/>
              <a:t>Cahil K, et al. </a:t>
            </a:r>
            <a:r>
              <a:rPr lang="tr-TR" altLang="tr-TR" i="1" dirty="0" err="1"/>
              <a:t>Nicotine</a:t>
            </a:r>
            <a:r>
              <a:rPr lang="tr-TR" altLang="tr-TR" i="1" dirty="0"/>
              <a:t> </a:t>
            </a:r>
            <a:r>
              <a:rPr lang="tr-TR" altLang="tr-TR" i="1" dirty="0" err="1"/>
              <a:t>receptor</a:t>
            </a:r>
            <a:r>
              <a:rPr lang="tr-TR" altLang="tr-TR" i="1" dirty="0"/>
              <a:t> </a:t>
            </a:r>
            <a:r>
              <a:rPr lang="tr-TR" altLang="tr-TR" i="1" dirty="0" err="1"/>
              <a:t>partial</a:t>
            </a:r>
            <a:r>
              <a:rPr lang="tr-TR" altLang="tr-TR" i="1" dirty="0"/>
              <a:t> </a:t>
            </a:r>
            <a:r>
              <a:rPr lang="tr-TR" altLang="tr-TR" i="1" dirty="0" err="1"/>
              <a:t>agonists</a:t>
            </a:r>
            <a:r>
              <a:rPr lang="tr-TR" altLang="tr-TR" i="1" dirty="0"/>
              <a:t> </a:t>
            </a:r>
            <a:r>
              <a:rPr lang="tr-TR" altLang="tr-TR" i="1" dirty="0" err="1"/>
              <a:t>for</a:t>
            </a:r>
            <a:r>
              <a:rPr lang="tr-TR" altLang="tr-TR" i="1" dirty="0"/>
              <a:t> </a:t>
            </a:r>
            <a:r>
              <a:rPr lang="tr-TR" altLang="tr-TR" i="1" dirty="0" err="1"/>
              <a:t>smoking</a:t>
            </a:r>
            <a:r>
              <a:rPr lang="tr-TR" altLang="tr-TR" i="1" dirty="0"/>
              <a:t> </a:t>
            </a:r>
            <a:r>
              <a:rPr lang="tr-TR" altLang="tr-TR" i="1" dirty="0" err="1"/>
              <a:t>cessation</a:t>
            </a:r>
            <a:r>
              <a:rPr lang="tr-TR" altLang="tr-TR" i="1" dirty="0"/>
              <a:t>. </a:t>
            </a:r>
            <a:r>
              <a:rPr lang="tr-TR" altLang="tr-TR" i="1" dirty="0" err="1"/>
              <a:t>Cochrane</a:t>
            </a:r>
            <a:r>
              <a:rPr lang="tr-TR" altLang="tr-TR" i="1" dirty="0"/>
              <a:t> Database </a:t>
            </a:r>
            <a:r>
              <a:rPr lang="tr-TR" altLang="tr-TR" i="1" dirty="0" err="1"/>
              <a:t>Syst</a:t>
            </a:r>
            <a:r>
              <a:rPr lang="tr-TR" altLang="tr-TR" i="1" dirty="0"/>
              <a:t> </a:t>
            </a:r>
            <a:r>
              <a:rPr lang="tr-TR" altLang="tr-TR" i="1" dirty="0" err="1"/>
              <a:t>Rev</a:t>
            </a:r>
            <a:r>
              <a:rPr lang="tr-TR" altLang="tr-TR" i="1" dirty="0"/>
              <a:t> 2007; 1: CD006103. </a:t>
            </a:r>
            <a:r>
              <a:rPr lang="tr-TR" altLang="tr-TR" i="1" dirty="0" err="1"/>
              <a:t>Review</a:t>
            </a:r>
            <a:endParaRPr lang="tr-TR" altLang="tr-TR" i="1" dirty="0"/>
          </a:p>
        </p:txBody>
      </p:sp>
    </p:spTree>
    <p:extLst>
      <p:ext uri="{BB962C8B-B14F-4D97-AF65-F5344CB8AC3E}">
        <p14:creationId xmlns:p14="http://schemas.microsoft.com/office/powerpoint/2010/main" val="326851165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6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Dikdörtgen 1"/>
          <p:cNvSpPr txBox="1"/>
          <p:nvPr/>
        </p:nvSpPr>
        <p:spPr>
          <a:xfrm>
            <a:off x="827087" y="3702050"/>
            <a:ext cx="545465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59" name="Dikdörtgen 1"/>
          <p:cNvSpPr txBox="1"/>
          <p:nvPr/>
        </p:nvSpPr>
        <p:spPr>
          <a:xfrm>
            <a:off x="901973" y="1014412"/>
            <a:ext cx="310437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eaLnBrk="1" hangingPunct="1">
              <a:defRPr/>
            </a:pP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Sigara Bağımlılığı</a:t>
            </a:r>
          </a:p>
        </p:txBody>
      </p:sp>
      <p:pic>
        <p:nvPicPr>
          <p:cNvPr id="7" name="Picture 3" descr="RESIM17">
            <a:extLst>
              <a:ext uri="{FF2B5EF4-FFF2-40B4-BE49-F238E27FC236}">
                <a16:creationId xmlns:a16="http://schemas.microsoft.com/office/drawing/2014/main" id="{F120A5D1-6DDF-4C58-B2B7-046C8A2DD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795" y="1532347"/>
            <a:ext cx="3048805" cy="192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3BB08F7A-D3AC-469E-ACC3-787D5F499F37}"/>
              </a:ext>
            </a:extLst>
          </p:cNvPr>
          <p:cNvSpPr/>
          <p:nvPr/>
        </p:nvSpPr>
        <p:spPr>
          <a:xfrm>
            <a:off x="846930" y="1825276"/>
            <a:ext cx="5709180" cy="1958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000" b="1" dirty="0"/>
              <a:t>Dünyada; </a:t>
            </a:r>
          </a:p>
          <a:p>
            <a:pPr marL="342900" lvl="1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altLang="tr-TR" sz="2100" dirty="0"/>
              <a:t>1.1 milyar sigara içen</a:t>
            </a:r>
          </a:p>
          <a:p>
            <a:pPr marL="342900" lvl="1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altLang="tr-TR" sz="2100" dirty="0"/>
              <a:t>6 milyon ölüm/yıl          </a:t>
            </a:r>
          </a:p>
          <a:p>
            <a:pPr marL="342900" lvl="1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altLang="tr-TR" sz="2100" b="1" i="1" dirty="0"/>
              <a:t>Sadece pasif içiciliğe </a:t>
            </a:r>
            <a:r>
              <a:rPr lang="tr-TR" altLang="tr-TR" sz="2100" b="1" i="1" dirty="0" err="1"/>
              <a:t>sekonder</a:t>
            </a:r>
            <a:r>
              <a:rPr lang="tr-TR" altLang="tr-TR" sz="2100" b="1" i="1" dirty="0"/>
              <a:t> 600.000 ölüm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D919E2D-E099-4654-9F47-EE593DCA0BD7}"/>
              </a:ext>
            </a:extLst>
          </p:cNvPr>
          <p:cNvSpPr/>
          <p:nvPr/>
        </p:nvSpPr>
        <p:spPr>
          <a:xfrm>
            <a:off x="846929" y="3877814"/>
            <a:ext cx="6095737" cy="1958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000" b="1" dirty="0"/>
              <a:t>Türkiye’de;</a:t>
            </a:r>
          </a:p>
          <a:p>
            <a:pPr marL="342900" lvl="1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altLang="tr-TR" sz="2100" dirty="0"/>
              <a:t>17 milyon sigara içen</a:t>
            </a:r>
          </a:p>
          <a:p>
            <a:pPr marL="342900" lvl="1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altLang="tr-TR" sz="2100" dirty="0"/>
              <a:t>15 yaş üstü sigara kullanım sıklığı:%27</a:t>
            </a:r>
          </a:p>
          <a:p>
            <a:pPr marL="342900" lvl="1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altLang="tr-TR" sz="2100" dirty="0"/>
              <a:t>100 bin ölüm/yıl </a:t>
            </a:r>
            <a:r>
              <a:rPr lang="tr-TR" altLang="tr-TR" sz="2100" b="1" i="1" dirty="0"/>
              <a:t>(günde 200-250 ölüm)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47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Başlık 1"/>
          <p:cNvSpPr txBox="1"/>
          <p:nvPr/>
        </p:nvSpPr>
        <p:spPr>
          <a:xfrm>
            <a:off x="457200" y="461795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400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dirty="0"/>
              <a:t>Diğer</a:t>
            </a:r>
            <a:r>
              <a:rPr lang="tr-TR" b="1" dirty="0">
                <a:solidFill>
                  <a:schemeClr val="tx2"/>
                </a:solidFill>
              </a:rPr>
              <a:t> </a:t>
            </a:r>
            <a:r>
              <a:rPr lang="tr-TR" dirty="0"/>
              <a:t>ilaçlar</a:t>
            </a:r>
          </a:p>
          <a:p>
            <a:endParaRPr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0F4D65F-7334-47E8-9006-71238F62D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lvl="2" indent="-457200">
              <a:buClr>
                <a:schemeClr val="tx1"/>
              </a:buClr>
            </a:pPr>
            <a:r>
              <a:rPr lang="tr-TR" altLang="tr-TR" sz="2800" dirty="0"/>
              <a:t>Sigara bırakma tedavisinde 1. basamak ilaçların başarısız olduğu veya kullanılamadığı durumlarda kullanılabilir</a:t>
            </a:r>
          </a:p>
          <a:p>
            <a:pPr marL="914400" lvl="3" indent="-45720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r-TR" altLang="tr-TR" sz="2800" dirty="0" err="1"/>
              <a:t>Klonidin</a:t>
            </a:r>
            <a:r>
              <a:rPr lang="tr-TR" altLang="tr-TR" sz="2800" dirty="0"/>
              <a:t>, </a:t>
            </a:r>
            <a:r>
              <a:rPr lang="tr-TR" altLang="tr-TR" sz="2800" dirty="0" err="1"/>
              <a:t>cysticine</a:t>
            </a:r>
            <a:r>
              <a:rPr lang="tr-TR" altLang="tr-TR" sz="2800" dirty="0"/>
              <a:t>, </a:t>
            </a:r>
            <a:r>
              <a:rPr lang="tr-TR" altLang="tr-TR" sz="2800" dirty="0" err="1"/>
              <a:t>nortriptilin</a:t>
            </a:r>
            <a:endParaRPr lang="tr-TR" altLang="tr-TR" sz="28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tr-TR" altLang="tr-TR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tr-TR" altLang="tr-TR" dirty="0"/>
          </a:p>
          <a:p>
            <a:pPr>
              <a:buClr>
                <a:schemeClr val="tx1"/>
              </a:buClr>
            </a:pPr>
            <a:r>
              <a:rPr lang="tr-TR" altLang="tr-TR" sz="2800" dirty="0"/>
              <a:t>Nikotin aşıları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tr-TR" altLang="tr-TR" dirty="0"/>
              <a:t>Reseptörleri değil, direkt olarak serumda bulunan nikotini hedef almaktadır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880360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34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635" name="Metin kutusu 5"/>
          <p:cNvSpPr txBox="1"/>
          <p:nvPr/>
        </p:nvSpPr>
        <p:spPr>
          <a:xfrm>
            <a:off x="2446867" y="1375391"/>
            <a:ext cx="4027115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defRPr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tr-TR" dirty="0"/>
              <a:t>TÜSAD-GEAK üyesi</a:t>
            </a:r>
          </a:p>
          <a:p>
            <a:pPr algn="ctr"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Doç. Dr. M. Onur TURAN</a:t>
            </a:r>
          </a:p>
          <a:p>
            <a:pPr algn="ctr"/>
            <a:r>
              <a:rPr lang="tr-TR" dirty="0"/>
              <a:t> Katip Çelebi Üniversitesi Atatürk Eğitim Ve Araştırma Hastanesi</a:t>
            </a:r>
            <a:br>
              <a:rPr lang="tr-TR" dirty="0"/>
            </a:br>
            <a:r>
              <a:rPr lang="tr-TR" dirty="0"/>
              <a:t>İzmir</a:t>
            </a:r>
            <a:endParaRPr dirty="0"/>
          </a:p>
        </p:txBody>
      </p:sp>
      <p:sp>
        <p:nvSpPr>
          <p:cNvPr id="636" name="Metin kutusu 5"/>
          <p:cNvSpPr txBox="1"/>
          <p:nvPr/>
        </p:nvSpPr>
        <p:spPr>
          <a:xfrm>
            <a:off x="2979497" y="680233"/>
            <a:ext cx="3456385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24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HAZIRLAYAN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2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4" descr="cig_info">
            <a:extLst>
              <a:ext uri="{FF2B5EF4-FFF2-40B4-BE49-F238E27FC236}">
                <a16:creationId xmlns:a16="http://schemas.microsoft.com/office/drawing/2014/main" id="{BD5FF6B9-713E-4D5B-A788-668CF3F53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32" y="2615472"/>
            <a:ext cx="4605868" cy="385080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1669717E-C292-4AE5-A357-04C269BE0377}"/>
              </a:ext>
            </a:extLst>
          </p:cNvPr>
          <p:cNvSpPr/>
          <p:nvPr/>
        </p:nvSpPr>
        <p:spPr>
          <a:xfrm>
            <a:off x="702732" y="1271879"/>
            <a:ext cx="7984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Arial"/>
                <a:cs typeface="Arial"/>
              </a:rPr>
              <a:t>Her bir sigarada vücut için zehirli, tahriş edici, kanser yapıcı ya da kanserin ortaya çıkmasını kolaylaştırıcı 4000’den fazla kimyasal madde bulunmaktadır. </a:t>
            </a:r>
          </a:p>
          <a:p>
            <a:pPr hangingPunct="1"/>
            <a:endParaRPr lang="tr-TR" altLang="tr-TR" sz="2000" dirty="0">
              <a:latin typeface="Arial"/>
              <a:cs typeface="Arial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Arial"/>
                <a:cs typeface="Arial"/>
              </a:rPr>
              <a:t>Bunlardan 50 tanesinin doğrudan kansere sebep olduğu ispatlanmıştır.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8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Group 2">
            <a:extLst>
              <a:ext uri="{FF2B5EF4-FFF2-40B4-BE49-F238E27FC236}">
                <a16:creationId xmlns:a16="http://schemas.microsoft.com/office/drawing/2014/main" id="{3B6DC8A5-C836-48B0-9CD4-962716B92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856314"/>
              </p:ext>
            </p:extLst>
          </p:nvPr>
        </p:nvGraphicFramePr>
        <p:xfrm>
          <a:off x="548528" y="541865"/>
          <a:ext cx="8034867" cy="5404643"/>
        </p:xfrm>
        <a:graphic>
          <a:graphicData uri="http://schemas.openxmlformats.org/drawingml/2006/table">
            <a:tbl>
              <a:tblPr/>
              <a:tblGrid>
                <a:gridCol w="3530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satOff val="-4409"/>
                              <a:lumOff val="-10509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FillTx/>
                          <a:latin typeface="Arial" charset="0"/>
                          <a:ea typeface="Arial Unicode MS" pitchFamily="34" charset="-128"/>
                          <a:cs typeface="Arial"/>
                          <a:sym typeface="Arial"/>
                        </a:rPr>
                        <a:t>Karbonmonoksit</a:t>
                      </a:r>
                      <a:endParaRPr kumimoji="0" lang="tr-TR" sz="28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satOff val="-4409"/>
                            <a:lumOff val="-10509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uFillTx/>
                        <a:latin typeface="Arial" charset="0"/>
                        <a:ea typeface="Arial Unicode MS" pitchFamily="34" charset="-128"/>
                        <a:cs typeface="Arial"/>
                        <a:sym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Egzos Gazı, Kömür sobası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satOff val="-4409"/>
                              <a:lumOff val="-10509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FillTx/>
                          <a:latin typeface="Arial" charset="0"/>
                          <a:ea typeface="Arial Unicode MS" pitchFamily="34" charset="-128"/>
                          <a:cs typeface="Arial"/>
                          <a:sym typeface="Arial"/>
                        </a:rPr>
                        <a:t>Arsenik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Fare z</a:t>
                      </a: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ehir</a:t>
                      </a: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imalat</a:t>
                      </a: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ı</a:t>
                      </a: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satOff val="-4409"/>
                              <a:lumOff val="-10509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FillTx/>
                          <a:latin typeface="Arial" charset="0"/>
                          <a:ea typeface="Arial Unicode MS" pitchFamily="34" charset="-128"/>
                          <a:cs typeface="Arial"/>
                          <a:sym typeface="Arial"/>
                        </a:rPr>
                        <a:t>Metanol</a:t>
                      </a:r>
                      <a:endParaRPr kumimoji="0" lang="tr-TR" sz="28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satOff val="-4409"/>
                            <a:lumOff val="-10509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uFillTx/>
                        <a:latin typeface="Arial" charset="0"/>
                        <a:ea typeface="Arial Unicode MS" pitchFamily="34" charset="-128"/>
                        <a:cs typeface="Arial"/>
                        <a:sym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Roket Gazı yapımında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satOff val="-4409"/>
                              <a:lumOff val="-10509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FillTx/>
                          <a:latin typeface="Arial" charset="0"/>
                          <a:ea typeface="Arial Unicode MS" pitchFamily="34" charset="-128"/>
                          <a:cs typeface="Arial"/>
                          <a:sym typeface="Arial"/>
                        </a:rPr>
                        <a:t>DDT, Naftalin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Böcek ilaçlamada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satOff val="-4409"/>
                              <a:lumOff val="-10509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FillTx/>
                          <a:latin typeface="Arial" charset="0"/>
                          <a:ea typeface="Arial Unicode MS" pitchFamily="34" charset="-128"/>
                          <a:cs typeface="Arial"/>
                          <a:sym typeface="Arial"/>
                        </a:rPr>
                        <a:t>Kadmiyum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Araba Akülerinde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satOff val="-4409"/>
                              <a:lumOff val="-10509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FillTx/>
                          <a:latin typeface="Arial" charset="0"/>
                          <a:ea typeface="Arial Unicode MS" pitchFamily="34" charset="-128"/>
                          <a:cs typeface="Arial"/>
                          <a:sym typeface="Arial"/>
                        </a:rPr>
                        <a:t>Bütan Gazı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Tüp ve Çakmak Gazı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satOff val="-4409"/>
                              <a:lumOff val="-10509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FillTx/>
                          <a:latin typeface="Arial" charset="0"/>
                          <a:ea typeface="Arial Unicode MS" pitchFamily="34" charset="-128"/>
                          <a:cs typeface="Arial"/>
                          <a:sym typeface="Arial"/>
                        </a:rPr>
                        <a:t>Aseton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Oje ve Kimyasal sökücü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satOff val="-4409"/>
                              <a:lumOff val="-10509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FillTx/>
                          <a:latin typeface="Arial" charset="0"/>
                          <a:cs typeface="Arial"/>
                          <a:sym typeface="Arial"/>
                        </a:rPr>
                        <a:t>Hidrojen siyanür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Gaz odaları zehiri</a:t>
                      </a:r>
                      <a:endParaRPr kumimoji="0" 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9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satOff val="-4409"/>
                              <a:lumOff val="-10509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FillTx/>
                          <a:latin typeface="Arial" charset="0"/>
                          <a:ea typeface="Arial Unicode MS" pitchFamily="34" charset="-128"/>
                          <a:cs typeface="Arial"/>
                          <a:sym typeface="Arial"/>
                        </a:rPr>
                        <a:t>Amonyak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Tuvalet temizleyici</a:t>
                      </a:r>
                      <a:r>
                        <a:rPr kumimoji="0" lang="tr-T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	</a:t>
                      </a: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2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61" y="0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Dikdörtgen 1"/>
          <p:cNvSpPr txBox="1"/>
          <p:nvPr/>
        </p:nvSpPr>
        <p:spPr>
          <a:xfrm>
            <a:off x="3831735" y="572115"/>
            <a:ext cx="148053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2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dirty="0"/>
              <a:t>Nikotin</a:t>
            </a:r>
            <a:endParaRPr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96B894E9-704A-4363-BD99-C1B353BF79B9}"/>
              </a:ext>
            </a:extLst>
          </p:cNvPr>
          <p:cNvSpPr/>
          <p:nvPr/>
        </p:nvSpPr>
        <p:spPr>
          <a:xfrm>
            <a:off x="1608666" y="1363348"/>
            <a:ext cx="6536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dirty="0"/>
              <a:t>Kişiyi sigaraya bağımlı hale getiren madde ise </a:t>
            </a:r>
            <a:r>
              <a:rPr lang="tr-TR" altLang="tr-TR" b="1" i="1" dirty="0" err="1"/>
              <a:t>nikotin</a:t>
            </a:r>
            <a:r>
              <a:rPr lang="tr-TR" altLang="tr-TR" b="1" dirty="0" err="1"/>
              <a:t>’</a:t>
            </a:r>
            <a:r>
              <a:rPr lang="tr-TR" altLang="tr-TR" dirty="0" err="1"/>
              <a:t>dir</a:t>
            </a:r>
            <a:r>
              <a:rPr lang="tr-TR" altLang="tr-TR" dirty="0"/>
              <a:t>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66753DD1-D425-420E-9B6F-3DC0129D2B58}"/>
              </a:ext>
            </a:extLst>
          </p:cNvPr>
          <p:cNvSpPr/>
          <p:nvPr/>
        </p:nvSpPr>
        <p:spPr>
          <a:xfrm>
            <a:off x="2202300" y="1997839"/>
            <a:ext cx="5469952" cy="28623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tr-TR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tr-TR" dirty="0">
                <a:solidFill>
                  <a:schemeClr val="tx2"/>
                </a:solidFill>
              </a:rPr>
              <a:t>    </a:t>
            </a:r>
            <a:r>
              <a:rPr lang="tr-TR" dirty="0" err="1">
                <a:solidFill>
                  <a:schemeClr val="tx1"/>
                </a:solidFill>
              </a:rPr>
              <a:t>L</a:t>
            </a:r>
            <a:r>
              <a:rPr lang="tr-TR" dirty="0" err="1">
                <a:solidFill>
                  <a:schemeClr val="tx1"/>
                </a:solidFill>
                <a:sym typeface="Symbol" pitchFamily="18" charset="2"/>
              </a:rPr>
              <a:t>ocus</a:t>
            </a:r>
            <a:r>
              <a:rPr lang="tr-TR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tr-TR" dirty="0" err="1">
                <a:solidFill>
                  <a:schemeClr val="tx1"/>
                </a:solidFill>
                <a:sym typeface="Symbol" pitchFamily="18" charset="2"/>
              </a:rPr>
              <a:t>caeruleus</a:t>
            </a:r>
            <a:r>
              <a:rPr lang="tr-TR" dirty="0">
                <a:solidFill>
                  <a:schemeClr val="tx1"/>
                </a:solidFill>
                <a:sym typeface="Symbol" pitchFamily="18" charset="2"/>
              </a:rPr>
              <a:t>                         </a:t>
            </a:r>
            <a:r>
              <a:rPr lang="tr-TR" dirty="0" err="1">
                <a:solidFill>
                  <a:schemeClr val="tx1"/>
                </a:solidFill>
                <a:sym typeface="Symbol" pitchFamily="18" charset="2"/>
              </a:rPr>
              <a:t>Nucleus</a:t>
            </a:r>
            <a:r>
              <a:rPr lang="tr-TR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tr-TR" dirty="0" err="1">
                <a:solidFill>
                  <a:schemeClr val="tx1"/>
                </a:solidFill>
                <a:sym typeface="Symbol" pitchFamily="18" charset="2"/>
              </a:rPr>
              <a:t>accumbens</a:t>
            </a:r>
            <a:endParaRPr lang="tr-TR" dirty="0">
              <a:solidFill>
                <a:schemeClr val="tx1"/>
              </a:solidFill>
              <a:sym typeface="Symbol" pitchFamily="18" charset="2"/>
            </a:endParaRPr>
          </a:p>
          <a:p>
            <a:pPr>
              <a:defRPr/>
            </a:pPr>
            <a:r>
              <a:rPr lang="tr-TR" dirty="0">
                <a:solidFill>
                  <a:schemeClr val="tx1"/>
                </a:solidFill>
              </a:rPr>
              <a:t>              </a:t>
            </a:r>
            <a:r>
              <a:rPr lang="tr-TR" dirty="0">
                <a:solidFill>
                  <a:schemeClr val="tx1"/>
                </a:solidFill>
                <a:sym typeface="Symbol" pitchFamily="18" charset="2"/>
              </a:rPr>
              <a:t>                                               </a:t>
            </a:r>
          </a:p>
          <a:p>
            <a:pPr>
              <a:defRPr/>
            </a:pPr>
            <a:r>
              <a:rPr lang="tr-TR" dirty="0">
                <a:solidFill>
                  <a:schemeClr val="tx1"/>
                </a:solidFill>
                <a:sym typeface="Symbol" pitchFamily="18" charset="2"/>
              </a:rPr>
              <a:t>      </a:t>
            </a:r>
            <a:r>
              <a:rPr lang="tr-TR" dirty="0" err="1">
                <a:solidFill>
                  <a:schemeClr val="tx1"/>
                </a:solidFill>
                <a:sym typeface="Symbol" pitchFamily="18" charset="2"/>
              </a:rPr>
              <a:t>noradrenalin</a:t>
            </a:r>
            <a:r>
              <a:rPr lang="tr-TR" dirty="0">
                <a:solidFill>
                  <a:schemeClr val="tx1"/>
                </a:solidFill>
                <a:sym typeface="Symbol" pitchFamily="18" charset="2"/>
              </a:rPr>
              <a:t>                                  </a:t>
            </a:r>
            <a:r>
              <a:rPr lang="tr-TR" dirty="0" err="1">
                <a:solidFill>
                  <a:schemeClr val="tx1"/>
                </a:solidFill>
                <a:sym typeface="Symbol" pitchFamily="18" charset="2"/>
              </a:rPr>
              <a:t>dopamin</a:t>
            </a:r>
            <a:endParaRPr lang="tr-TR" dirty="0">
              <a:solidFill>
                <a:schemeClr val="tx1"/>
              </a:solidFill>
              <a:sym typeface="Symbol" pitchFamily="18" charset="2"/>
            </a:endParaRPr>
          </a:p>
          <a:p>
            <a:pPr>
              <a:defRPr/>
            </a:pPr>
            <a:r>
              <a:rPr lang="tr-TR" dirty="0">
                <a:solidFill>
                  <a:schemeClr val="tx1"/>
                </a:solidFill>
              </a:rPr>
              <a:t>              </a:t>
            </a:r>
            <a:r>
              <a:rPr lang="tr-TR" dirty="0">
                <a:solidFill>
                  <a:schemeClr val="tx1"/>
                </a:solidFill>
                <a:sym typeface="Symbol" pitchFamily="18" charset="2"/>
              </a:rPr>
              <a:t>                                               </a:t>
            </a:r>
          </a:p>
          <a:p>
            <a:pPr>
              <a:defRPr/>
            </a:pPr>
            <a:r>
              <a:rPr lang="tr-TR" dirty="0">
                <a:solidFill>
                  <a:schemeClr val="tx1"/>
                </a:solidFill>
                <a:sym typeface="Symbol" pitchFamily="18" charset="2"/>
              </a:rPr>
              <a:t> Yüksek </a:t>
            </a:r>
            <a:r>
              <a:rPr lang="tr-TR" dirty="0" err="1">
                <a:solidFill>
                  <a:schemeClr val="tx1"/>
                </a:solidFill>
                <a:sym typeface="Symbol" pitchFamily="18" charset="2"/>
              </a:rPr>
              <a:t>kortikal</a:t>
            </a:r>
            <a:r>
              <a:rPr lang="tr-TR" dirty="0">
                <a:solidFill>
                  <a:schemeClr val="tx1"/>
                </a:solidFill>
                <a:sym typeface="Symbol" pitchFamily="18" charset="2"/>
              </a:rPr>
              <a:t> aktivasyon         </a:t>
            </a:r>
            <a:r>
              <a:rPr lang="tr-TR" dirty="0">
                <a:solidFill>
                  <a:schemeClr val="tx1"/>
                </a:solidFill>
              </a:rPr>
              <a:t>Pozitif pekiştirici etki 	</a:t>
            </a:r>
            <a:br>
              <a:rPr lang="tr-TR" dirty="0">
                <a:solidFill>
                  <a:schemeClr val="tx1"/>
                </a:solidFill>
              </a:rPr>
            </a:b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  <a:sym typeface="Symbol" pitchFamily="18" charset="2"/>
              </a:rPr>
              <a:t>(Dikkat, konsantrasyon)               (Keyif verici özellik) </a:t>
            </a:r>
            <a:br>
              <a:rPr lang="tr-TR" dirty="0">
                <a:solidFill>
                  <a:schemeClr val="tx2"/>
                </a:solidFill>
                <a:sym typeface="Symbol" pitchFamily="18" charset="2"/>
              </a:rPr>
            </a:br>
            <a:r>
              <a:rPr lang="tr-TR" dirty="0">
                <a:solidFill>
                  <a:schemeClr val="tx2"/>
                </a:solidFill>
                <a:sym typeface="Symbol" pitchFamily="18" charset="2"/>
              </a:rPr>
              <a:t>         </a:t>
            </a:r>
            <a:r>
              <a:rPr lang="tr-TR" dirty="0">
                <a:solidFill>
                  <a:srgbClr val="FF0000"/>
                </a:solidFill>
                <a:sym typeface="Symbol" pitchFamily="18" charset="2"/>
              </a:rPr>
              <a:t>Yoksunluk                                 Bağımlılık</a:t>
            </a:r>
          </a:p>
          <a:p>
            <a:pPr>
              <a:defRPr/>
            </a:pPr>
            <a:endParaRPr lang="tr-TR" dirty="0">
              <a:solidFill>
                <a:srgbClr val="FF0000"/>
              </a:solidFill>
              <a:sym typeface="Symbol" pitchFamily="18" charset="2"/>
            </a:endParaRP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3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752"/>
            <a:ext cx="9156075" cy="68670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2" name="Oval 5"/>
          <p:cNvGrpSpPr/>
          <p:nvPr/>
        </p:nvGrpSpPr>
        <p:grpSpPr>
          <a:xfrm>
            <a:off x="920748" y="4605336"/>
            <a:ext cx="2087568" cy="1008067"/>
            <a:chOff x="-1" y="-1"/>
            <a:chExt cx="2087566" cy="1008066"/>
          </a:xfrm>
        </p:grpSpPr>
        <p:sp>
          <p:nvSpPr>
            <p:cNvPr id="240" name="Oval"/>
            <p:cNvSpPr/>
            <p:nvPr/>
          </p:nvSpPr>
          <p:spPr>
            <a:xfrm>
              <a:off x="-1" y="-1"/>
              <a:ext cx="2087566" cy="1008066"/>
            </a:xfrm>
            <a:prstGeom prst="ellipse">
              <a:avLst/>
            </a:prstGeom>
            <a:noFill/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1" name="Temaslıya ait"/>
            <p:cNvSpPr txBox="1"/>
            <p:nvPr/>
          </p:nvSpPr>
          <p:spPr>
            <a:xfrm>
              <a:off x="996491" y="302887"/>
              <a:ext cx="94576" cy="402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6799" tIns="46799" rIns="46799" bIns="46799" numCol="1" anchor="ctr">
              <a:spAutoFit/>
            </a:bodyPr>
            <a:lstStyle>
              <a:lvl1pPr algn="ctr"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endParaRPr dirty="0"/>
            </a:p>
          </p:txBody>
        </p:sp>
      </p:grpSp>
      <p:sp>
        <p:nvSpPr>
          <p:cNvPr id="22" name="Dikdörtgen 1">
            <a:extLst>
              <a:ext uri="{FF2B5EF4-FFF2-40B4-BE49-F238E27FC236}">
                <a16:creationId xmlns:a16="http://schemas.microsoft.com/office/drawing/2014/main" id="{B98E7982-0854-402A-B977-5A9B534CB516}"/>
              </a:ext>
            </a:extLst>
          </p:cNvPr>
          <p:cNvSpPr txBox="1"/>
          <p:nvPr/>
        </p:nvSpPr>
        <p:spPr>
          <a:xfrm>
            <a:off x="3831735" y="572115"/>
            <a:ext cx="148053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2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dirty="0"/>
              <a:t>Nikotin</a:t>
            </a:r>
            <a:endParaRPr dirty="0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7455F0FA-5F61-45F7-9EBE-DAE96AC1C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774126"/>
              </p:ext>
            </p:extLst>
          </p:nvPr>
        </p:nvGraphicFramePr>
        <p:xfrm>
          <a:off x="1430867" y="1225767"/>
          <a:ext cx="6096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9342720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492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Artmış </a:t>
                      </a:r>
                      <a:r>
                        <a:rPr lang="tr-TR" altLang="tr-TR" sz="18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noradrenerjik</a:t>
                      </a:r>
                      <a:r>
                        <a:rPr lang="tr-TR" altLang="tr-T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ve </a:t>
                      </a:r>
                      <a:r>
                        <a:rPr lang="tr-TR" altLang="tr-TR" sz="18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dopaminerjik</a:t>
                      </a:r>
                      <a:r>
                        <a:rPr lang="tr-TR" altLang="tr-T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aktivite</a:t>
                      </a:r>
                      <a:endParaRPr lang="tr-TR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74203"/>
                  </a:ext>
                </a:extLst>
              </a:tr>
            </a:tbl>
          </a:graphicData>
        </a:graphic>
      </p:graphicFrame>
      <p:sp>
        <p:nvSpPr>
          <p:cNvPr id="27" name="Dikdörtgen">
            <a:extLst>
              <a:ext uri="{FF2B5EF4-FFF2-40B4-BE49-F238E27FC236}">
                <a16:creationId xmlns:a16="http://schemas.microsoft.com/office/drawing/2014/main" id="{1580BFC7-F5C4-4CB2-AC32-6E398A0D0EAB}"/>
              </a:ext>
            </a:extLst>
          </p:cNvPr>
          <p:cNvSpPr/>
          <p:nvPr/>
        </p:nvSpPr>
        <p:spPr>
          <a:xfrm>
            <a:off x="2720867" y="2016871"/>
            <a:ext cx="4212382" cy="35965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9BADCD23-872C-4913-B32C-074CEC0F6095}"/>
              </a:ext>
            </a:extLst>
          </p:cNvPr>
          <p:cNvSpPr/>
          <p:nvPr/>
        </p:nvSpPr>
        <p:spPr>
          <a:xfrm>
            <a:off x="1430866" y="2168176"/>
            <a:ext cx="67923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Arial"/>
                <a:cs typeface="Arial"/>
              </a:rPr>
              <a:t>Kalp atışlarını hızlandırır, tansiyonu yükseltir, 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000" dirty="0">
              <a:latin typeface="Arial"/>
              <a:cs typeface="Arial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000" dirty="0" err="1">
                <a:latin typeface="Arial"/>
                <a:cs typeface="Arial"/>
              </a:rPr>
              <a:t>Trombosit</a:t>
            </a:r>
            <a:r>
              <a:rPr lang="tr-TR" altLang="tr-TR" sz="2000" dirty="0">
                <a:latin typeface="Arial"/>
                <a:cs typeface="Arial"/>
              </a:rPr>
              <a:t> </a:t>
            </a:r>
            <a:r>
              <a:rPr lang="tr-TR" altLang="tr-TR" sz="2000" dirty="0" err="1">
                <a:latin typeface="Arial"/>
                <a:cs typeface="Arial"/>
              </a:rPr>
              <a:t>adezivitesi</a:t>
            </a:r>
            <a:r>
              <a:rPr lang="tr-TR" altLang="tr-TR" sz="2000" dirty="0">
                <a:latin typeface="Arial"/>
                <a:cs typeface="Arial"/>
              </a:rPr>
              <a:t> ile kanın pıhtılaşma riskini artırır.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000" dirty="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Arial"/>
                <a:cs typeface="Arial"/>
              </a:rPr>
              <a:t>Mide-barsak kanalında </a:t>
            </a:r>
            <a:r>
              <a:rPr lang="tr-TR" altLang="tr-TR" sz="2000" dirty="0" err="1">
                <a:latin typeface="Arial"/>
                <a:cs typeface="Arial"/>
              </a:rPr>
              <a:t>peristaltik</a:t>
            </a:r>
            <a:r>
              <a:rPr lang="tr-TR" altLang="tr-TR" sz="2000" dirty="0">
                <a:latin typeface="Arial"/>
                <a:cs typeface="Arial"/>
              </a:rPr>
              <a:t> hareketleri hızlandırır ve </a:t>
            </a:r>
            <a:r>
              <a:rPr lang="tr-TR" altLang="tr-TR" sz="2000" dirty="0" err="1">
                <a:latin typeface="Arial"/>
                <a:cs typeface="Arial"/>
              </a:rPr>
              <a:t>tonusu</a:t>
            </a:r>
            <a:r>
              <a:rPr lang="tr-TR" altLang="tr-TR" sz="2000" dirty="0">
                <a:latin typeface="Arial"/>
                <a:cs typeface="Arial"/>
              </a:rPr>
              <a:t> artırır.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000" dirty="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000" dirty="0" err="1">
                <a:latin typeface="Arial"/>
                <a:cs typeface="Arial"/>
              </a:rPr>
              <a:t>SSS’de</a:t>
            </a:r>
            <a:r>
              <a:rPr lang="tr-TR" altLang="tr-TR" sz="2000" dirty="0">
                <a:latin typeface="Arial"/>
                <a:cs typeface="Arial"/>
              </a:rPr>
              <a:t>  </a:t>
            </a:r>
            <a:r>
              <a:rPr lang="tr-TR" altLang="tr-TR" sz="2000" dirty="0" err="1">
                <a:latin typeface="Arial"/>
                <a:cs typeface="Arial"/>
              </a:rPr>
              <a:t>psikomotor</a:t>
            </a:r>
            <a:r>
              <a:rPr lang="tr-TR" altLang="tr-TR" sz="2000" dirty="0">
                <a:latin typeface="Arial"/>
                <a:cs typeface="Arial"/>
              </a:rPr>
              <a:t> </a:t>
            </a:r>
            <a:r>
              <a:rPr lang="tr-TR" altLang="tr-TR" sz="2000" dirty="0" err="1">
                <a:latin typeface="Arial"/>
                <a:cs typeface="Arial"/>
              </a:rPr>
              <a:t>stimülan</a:t>
            </a:r>
            <a:r>
              <a:rPr lang="tr-TR" altLang="tr-TR" sz="2000" dirty="0">
                <a:latin typeface="Arial"/>
                <a:cs typeface="Arial"/>
              </a:rPr>
              <a:t> etki yapar, bellekle ilgili olayları </a:t>
            </a:r>
            <a:r>
              <a:rPr lang="tr-TR" altLang="tr-TR" sz="2000" dirty="0" err="1">
                <a:latin typeface="Arial"/>
                <a:cs typeface="Arial"/>
              </a:rPr>
              <a:t>fasilite</a:t>
            </a:r>
            <a:r>
              <a:rPr lang="tr-TR" altLang="tr-TR" sz="2000" dirty="0">
                <a:latin typeface="Arial"/>
                <a:cs typeface="Arial"/>
              </a:rPr>
              <a:t> eder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000" dirty="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Arial"/>
                <a:cs typeface="Arial"/>
              </a:rPr>
              <a:t>İştahta azalma yapar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000" dirty="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Arial"/>
                <a:cs typeface="Arial"/>
              </a:rPr>
              <a:t>Tremor oluşturabili</a:t>
            </a:r>
            <a:r>
              <a:rPr lang="tr-TR" altLang="tr-TR" dirty="0"/>
              <a:t>r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3" name="İçerik Yer Tutucusu 3" descr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58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Text Box 3"/>
          <p:cNvSpPr txBox="1"/>
          <p:nvPr/>
        </p:nvSpPr>
        <p:spPr>
          <a:xfrm>
            <a:off x="872066" y="5401733"/>
            <a:ext cx="2057401" cy="526528"/>
          </a:xfrm>
          <a:prstGeom prst="rect">
            <a:avLst/>
          </a:prstGeom>
          <a:ln w="38160">
            <a:solidFill>
              <a:srgbClr val="FFFFFF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25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Hasta</a:t>
            </a:r>
          </a:p>
        </p:txBody>
      </p:sp>
      <p:sp>
        <p:nvSpPr>
          <p:cNvPr id="255" name="Line 5"/>
          <p:cNvSpPr/>
          <p:nvPr/>
        </p:nvSpPr>
        <p:spPr>
          <a:xfrm flipH="1">
            <a:off x="3065991" y="5858933"/>
            <a:ext cx="2241551" cy="1589"/>
          </a:xfrm>
          <a:prstGeom prst="line">
            <a:avLst/>
          </a:prstGeom>
          <a:ln w="7632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Dikdörtgen 1">
            <a:extLst>
              <a:ext uri="{FF2B5EF4-FFF2-40B4-BE49-F238E27FC236}">
                <a16:creationId xmlns:a16="http://schemas.microsoft.com/office/drawing/2014/main" id="{2E7EBE01-53F7-45F6-861F-562B739BBD3B}"/>
              </a:ext>
            </a:extLst>
          </p:cNvPr>
          <p:cNvSpPr txBox="1"/>
          <p:nvPr/>
        </p:nvSpPr>
        <p:spPr>
          <a:xfrm>
            <a:off x="1169147" y="572115"/>
            <a:ext cx="680570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2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altLang="tr-TR" dirty="0"/>
              <a:t>Tütünün Sebep Olduğu Hastalıklar</a:t>
            </a:r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E83BFA04-FDEA-46D5-A042-58030521592F}"/>
              </a:ext>
            </a:extLst>
          </p:cNvPr>
          <p:cNvSpPr/>
          <p:nvPr/>
        </p:nvSpPr>
        <p:spPr>
          <a:xfrm>
            <a:off x="2063932" y="2040228"/>
            <a:ext cx="5408022" cy="286232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Arial"/>
                <a:cs typeface="Arial"/>
              </a:rPr>
              <a:t>Kanserler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000" dirty="0">
              <a:latin typeface="Arial"/>
              <a:cs typeface="Arial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000" dirty="0" err="1">
                <a:latin typeface="Arial"/>
                <a:cs typeface="Arial"/>
              </a:rPr>
              <a:t>Kardiyovasküler</a:t>
            </a:r>
            <a:r>
              <a:rPr lang="tr-TR" altLang="tr-TR" sz="2000" dirty="0">
                <a:latin typeface="Arial"/>
                <a:cs typeface="Arial"/>
              </a:rPr>
              <a:t> hastalıklar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000" dirty="0">
              <a:latin typeface="Arial"/>
              <a:cs typeface="Arial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000" dirty="0" err="1">
                <a:latin typeface="Arial"/>
                <a:cs typeface="Arial"/>
              </a:rPr>
              <a:t>Respiratuar</a:t>
            </a:r>
            <a:r>
              <a:rPr lang="tr-TR" altLang="tr-TR" sz="2000" dirty="0">
                <a:latin typeface="Arial"/>
                <a:cs typeface="Arial"/>
              </a:rPr>
              <a:t> hastalıklar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000" dirty="0">
              <a:latin typeface="Arial"/>
              <a:cs typeface="Arial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000" dirty="0" err="1">
                <a:latin typeface="Arial"/>
                <a:cs typeface="Arial"/>
              </a:rPr>
              <a:t>Reproduktif</a:t>
            </a:r>
            <a:r>
              <a:rPr lang="tr-TR" altLang="tr-TR" sz="2000" dirty="0">
                <a:latin typeface="Arial"/>
                <a:cs typeface="Arial"/>
              </a:rPr>
              <a:t> ve gelişimsel etkiler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altLang="tr-TR" sz="2000" dirty="0">
              <a:latin typeface="Arial"/>
              <a:cs typeface="Arial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Arial"/>
                <a:cs typeface="Arial"/>
              </a:rPr>
              <a:t>Diğer sistemler üzerine etkiler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tr-TR" altLang="tr-TR" sz="2000" dirty="0">
              <a:latin typeface="Arial"/>
              <a:cs typeface="Arial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C2A4558-6CAB-45D1-B7D3-FABE58D585FD}"/>
              </a:ext>
            </a:extLst>
          </p:cNvPr>
          <p:cNvSpPr/>
          <p:nvPr/>
        </p:nvSpPr>
        <p:spPr>
          <a:xfrm>
            <a:off x="-509134" y="6057668"/>
            <a:ext cx="822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1">
              <a:spcBef>
                <a:spcPct val="0"/>
              </a:spcBef>
            </a:pPr>
            <a:r>
              <a:rPr lang="tr-TR" altLang="tr-TR" i="1" dirty="0"/>
              <a:t>Güncel Göğüs Hastalıkları Serisi. Tütün Kontrolü Kitabı. Nisan 2016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is Teması">
  <a:themeElements>
    <a:clrScheme name="Ofis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is Teması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is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is Teması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is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1393</Words>
  <Application>Microsoft Office PowerPoint</Application>
  <PresentationFormat>Ekran Gösterisi (4:3)</PresentationFormat>
  <Paragraphs>341</Paragraphs>
  <Slides>41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8" baseType="lpstr">
      <vt:lpstr>Arial</vt:lpstr>
      <vt:lpstr>Calibri</vt:lpstr>
      <vt:lpstr>Comic Sans MS</vt:lpstr>
      <vt:lpstr>Courier New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hatice yildirim</cp:lastModifiedBy>
  <cp:revision>19</cp:revision>
  <dcterms:modified xsi:type="dcterms:W3CDTF">2020-03-23T10:59:16Z</dcterms:modified>
</cp:coreProperties>
</file>